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9"/>
  </p:notesMasterIdLst>
  <p:handoutMasterIdLst>
    <p:handoutMasterId r:id="rId20"/>
  </p:handoutMasterIdLst>
  <p:sldIdLst>
    <p:sldId id="256" r:id="rId2"/>
    <p:sldId id="286" r:id="rId3"/>
    <p:sldId id="285" r:id="rId4"/>
    <p:sldId id="257" r:id="rId5"/>
    <p:sldId id="284" r:id="rId6"/>
    <p:sldId id="289" r:id="rId7"/>
    <p:sldId id="288" r:id="rId8"/>
    <p:sldId id="290" r:id="rId9"/>
    <p:sldId id="261" r:id="rId10"/>
    <p:sldId id="263" r:id="rId11"/>
    <p:sldId id="264" r:id="rId12"/>
    <p:sldId id="265" r:id="rId13"/>
    <p:sldId id="258" r:id="rId14"/>
    <p:sldId id="283" r:id="rId15"/>
    <p:sldId id="259" r:id="rId16"/>
    <p:sldId id="282" r:id="rId17"/>
    <p:sldId id="28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snapToGrid="0" snapToObjects="1">
      <p:cViewPr varScale="1">
        <p:scale>
          <a:sx n="105" d="100"/>
          <a:sy n="105" d="100"/>
        </p:scale>
        <p:origin x="8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Tax</a:t>
            </a:r>
            <a:r>
              <a:rPr lang="en-US" baseline="0" dirty="0"/>
              <a:t> Tribunal Filings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2024</c:v>
                </c:pt>
              </c:strCache>
            </c:strRef>
          </c:tx>
          <c:spPr>
            <a:solidFill>
              <a:schemeClr val="accent1"/>
            </a:solidFill>
            <a:ln>
              <a:noFill/>
            </a:ln>
            <a:effectLst/>
          </c:spPr>
          <c:invertIfNegative val="0"/>
          <c:cat>
            <c:strRef>
              <c:f>Sheet1!$A$2:$A$7</c:f>
              <c:strCache>
                <c:ptCount val="6"/>
                <c:pt idx="0">
                  <c:v>&lt;25K</c:v>
                </c:pt>
                <c:pt idx="1">
                  <c:v>25K-50K</c:v>
                </c:pt>
                <c:pt idx="2">
                  <c:v>50K-100K</c:v>
                </c:pt>
                <c:pt idx="3">
                  <c:v>100K-500</c:v>
                </c:pt>
                <c:pt idx="4">
                  <c:v>500K-1M</c:v>
                </c:pt>
                <c:pt idx="5">
                  <c:v>&gt;1M</c:v>
                </c:pt>
              </c:strCache>
            </c:strRef>
          </c:cat>
          <c:val>
            <c:numRef>
              <c:f>Sheet1!$B$2:$B$7</c:f>
              <c:numCache>
                <c:formatCode>General</c:formatCode>
                <c:ptCount val="6"/>
                <c:pt idx="0">
                  <c:v>7</c:v>
                </c:pt>
                <c:pt idx="1">
                  <c:v>24</c:v>
                </c:pt>
                <c:pt idx="2">
                  <c:v>19</c:v>
                </c:pt>
                <c:pt idx="3">
                  <c:v>58</c:v>
                </c:pt>
                <c:pt idx="4">
                  <c:v>13</c:v>
                </c:pt>
                <c:pt idx="5">
                  <c:v>4</c:v>
                </c:pt>
              </c:numCache>
            </c:numRef>
          </c:val>
          <c:extLst>
            <c:ext xmlns:c16="http://schemas.microsoft.com/office/drawing/2014/chart" uri="{C3380CC4-5D6E-409C-BE32-E72D297353CC}">
              <c16:uniqueId val="{00000000-9FF3-4A36-82BC-A829F38CD8D6}"/>
            </c:ext>
          </c:extLst>
        </c:ser>
        <c:ser>
          <c:idx val="1"/>
          <c:order val="1"/>
          <c:tx>
            <c:strRef>
              <c:f>Sheet1!$C$1</c:f>
              <c:strCache>
                <c:ptCount val="1"/>
                <c:pt idx="0">
                  <c:v>2023</c:v>
                </c:pt>
              </c:strCache>
            </c:strRef>
          </c:tx>
          <c:spPr>
            <a:solidFill>
              <a:schemeClr val="accent2"/>
            </a:solidFill>
            <a:ln>
              <a:noFill/>
            </a:ln>
            <a:effectLst/>
          </c:spPr>
          <c:invertIfNegative val="0"/>
          <c:cat>
            <c:strRef>
              <c:f>Sheet1!$A$2:$A$7</c:f>
              <c:strCache>
                <c:ptCount val="6"/>
                <c:pt idx="0">
                  <c:v>&lt;25K</c:v>
                </c:pt>
                <c:pt idx="1">
                  <c:v>25K-50K</c:v>
                </c:pt>
                <c:pt idx="2">
                  <c:v>50K-100K</c:v>
                </c:pt>
                <c:pt idx="3">
                  <c:v>100K-500</c:v>
                </c:pt>
                <c:pt idx="4">
                  <c:v>500K-1M</c:v>
                </c:pt>
                <c:pt idx="5">
                  <c:v>&gt;1M</c:v>
                </c:pt>
              </c:strCache>
            </c:strRef>
          </c:cat>
          <c:val>
            <c:numRef>
              <c:f>Sheet1!$C$2:$C$7</c:f>
              <c:numCache>
                <c:formatCode>General</c:formatCode>
                <c:ptCount val="6"/>
                <c:pt idx="0">
                  <c:v>4</c:v>
                </c:pt>
                <c:pt idx="1">
                  <c:v>9</c:v>
                </c:pt>
                <c:pt idx="2">
                  <c:v>19</c:v>
                </c:pt>
                <c:pt idx="3">
                  <c:v>45</c:v>
                </c:pt>
                <c:pt idx="4">
                  <c:v>10</c:v>
                </c:pt>
                <c:pt idx="5">
                  <c:v>10</c:v>
                </c:pt>
              </c:numCache>
            </c:numRef>
          </c:val>
          <c:extLst>
            <c:ext xmlns:c16="http://schemas.microsoft.com/office/drawing/2014/chart" uri="{C3380CC4-5D6E-409C-BE32-E72D297353CC}">
              <c16:uniqueId val="{00000001-9FF3-4A36-82BC-A829F38CD8D6}"/>
            </c:ext>
          </c:extLst>
        </c:ser>
        <c:ser>
          <c:idx val="2"/>
          <c:order val="2"/>
          <c:tx>
            <c:strRef>
              <c:f>Sheet1!$D$1</c:f>
              <c:strCache>
                <c:ptCount val="1"/>
                <c:pt idx="0">
                  <c:v>2022</c:v>
                </c:pt>
              </c:strCache>
            </c:strRef>
          </c:tx>
          <c:spPr>
            <a:solidFill>
              <a:schemeClr val="accent3"/>
            </a:solidFill>
            <a:ln>
              <a:noFill/>
            </a:ln>
            <a:effectLst/>
          </c:spPr>
          <c:invertIfNegative val="0"/>
          <c:cat>
            <c:strRef>
              <c:f>Sheet1!$A$2:$A$7</c:f>
              <c:strCache>
                <c:ptCount val="6"/>
                <c:pt idx="0">
                  <c:v>&lt;25K</c:v>
                </c:pt>
                <c:pt idx="1">
                  <c:v>25K-50K</c:v>
                </c:pt>
                <c:pt idx="2">
                  <c:v>50K-100K</c:v>
                </c:pt>
                <c:pt idx="3">
                  <c:v>100K-500</c:v>
                </c:pt>
                <c:pt idx="4">
                  <c:v>500K-1M</c:v>
                </c:pt>
                <c:pt idx="5">
                  <c:v>&gt;1M</c:v>
                </c:pt>
              </c:strCache>
            </c:strRef>
          </c:cat>
          <c:val>
            <c:numRef>
              <c:f>Sheet1!$D$2:$D$7</c:f>
              <c:numCache>
                <c:formatCode>General</c:formatCode>
                <c:ptCount val="6"/>
                <c:pt idx="0">
                  <c:v>9</c:v>
                </c:pt>
                <c:pt idx="1">
                  <c:v>16</c:v>
                </c:pt>
                <c:pt idx="2">
                  <c:v>20</c:v>
                </c:pt>
                <c:pt idx="3">
                  <c:v>37</c:v>
                </c:pt>
                <c:pt idx="4">
                  <c:v>15</c:v>
                </c:pt>
                <c:pt idx="5">
                  <c:v>12</c:v>
                </c:pt>
              </c:numCache>
            </c:numRef>
          </c:val>
          <c:extLst>
            <c:ext xmlns:c16="http://schemas.microsoft.com/office/drawing/2014/chart" uri="{C3380CC4-5D6E-409C-BE32-E72D297353CC}">
              <c16:uniqueId val="{00000002-9FF3-4A36-82BC-A829F38CD8D6}"/>
            </c:ext>
          </c:extLst>
        </c:ser>
        <c:ser>
          <c:idx val="3"/>
          <c:order val="3"/>
          <c:tx>
            <c:strRef>
              <c:f>Sheet1!$E$1</c:f>
              <c:strCache>
                <c:ptCount val="1"/>
                <c:pt idx="0">
                  <c:v>2021</c:v>
                </c:pt>
              </c:strCache>
            </c:strRef>
          </c:tx>
          <c:spPr>
            <a:solidFill>
              <a:schemeClr val="accent4"/>
            </a:solidFill>
            <a:ln>
              <a:noFill/>
            </a:ln>
            <a:effectLst/>
          </c:spPr>
          <c:invertIfNegative val="0"/>
          <c:cat>
            <c:strRef>
              <c:f>Sheet1!$A$2:$A$7</c:f>
              <c:strCache>
                <c:ptCount val="6"/>
                <c:pt idx="0">
                  <c:v>&lt;25K</c:v>
                </c:pt>
                <c:pt idx="1">
                  <c:v>25K-50K</c:v>
                </c:pt>
                <c:pt idx="2">
                  <c:v>50K-100K</c:v>
                </c:pt>
                <c:pt idx="3">
                  <c:v>100K-500</c:v>
                </c:pt>
                <c:pt idx="4">
                  <c:v>500K-1M</c:v>
                </c:pt>
                <c:pt idx="5">
                  <c:v>&gt;1M</c:v>
                </c:pt>
              </c:strCache>
            </c:strRef>
          </c:cat>
          <c:val>
            <c:numRef>
              <c:f>Sheet1!$E$2:$E$7</c:f>
              <c:numCache>
                <c:formatCode>General</c:formatCode>
                <c:ptCount val="6"/>
                <c:pt idx="0">
                  <c:v>10</c:v>
                </c:pt>
                <c:pt idx="1">
                  <c:v>17</c:v>
                </c:pt>
                <c:pt idx="2">
                  <c:v>26</c:v>
                </c:pt>
                <c:pt idx="3">
                  <c:v>45</c:v>
                </c:pt>
                <c:pt idx="4">
                  <c:v>13</c:v>
                </c:pt>
                <c:pt idx="5">
                  <c:v>16</c:v>
                </c:pt>
              </c:numCache>
            </c:numRef>
          </c:val>
          <c:extLst>
            <c:ext xmlns:c16="http://schemas.microsoft.com/office/drawing/2014/chart" uri="{C3380CC4-5D6E-409C-BE32-E72D297353CC}">
              <c16:uniqueId val="{00000003-9FF3-4A36-82BC-A829F38CD8D6}"/>
            </c:ext>
          </c:extLst>
        </c:ser>
        <c:ser>
          <c:idx val="4"/>
          <c:order val="4"/>
          <c:tx>
            <c:strRef>
              <c:f>Sheet1!$F$1</c:f>
              <c:strCache>
                <c:ptCount val="1"/>
                <c:pt idx="0">
                  <c:v>2020</c:v>
                </c:pt>
              </c:strCache>
            </c:strRef>
          </c:tx>
          <c:spPr>
            <a:solidFill>
              <a:schemeClr val="accent5"/>
            </a:solidFill>
            <a:ln>
              <a:noFill/>
            </a:ln>
            <a:effectLst/>
          </c:spPr>
          <c:invertIfNegative val="0"/>
          <c:cat>
            <c:strRef>
              <c:f>Sheet1!$A$2:$A$7</c:f>
              <c:strCache>
                <c:ptCount val="6"/>
                <c:pt idx="0">
                  <c:v>&lt;25K</c:v>
                </c:pt>
                <c:pt idx="1">
                  <c:v>25K-50K</c:v>
                </c:pt>
                <c:pt idx="2">
                  <c:v>50K-100K</c:v>
                </c:pt>
                <c:pt idx="3">
                  <c:v>100K-500</c:v>
                </c:pt>
                <c:pt idx="4">
                  <c:v>500K-1M</c:v>
                </c:pt>
                <c:pt idx="5">
                  <c:v>&gt;1M</c:v>
                </c:pt>
              </c:strCache>
            </c:strRef>
          </c:cat>
          <c:val>
            <c:numRef>
              <c:f>Sheet1!$F$2:$F$7</c:f>
              <c:numCache>
                <c:formatCode>General</c:formatCode>
                <c:ptCount val="6"/>
                <c:pt idx="0">
                  <c:v>11</c:v>
                </c:pt>
                <c:pt idx="1">
                  <c:v>19</c:v>
                </c:pt>
                <c:pt idx="2">
                  <c:v>24</c:v>
                </c:pt>
                <c:pt idx="3">
                  <c:v>45</c:v>
                </c:pt>
                <c:pt idx="4">
                  <c:v>12</c:v>
                </c:pt>
                <c:pt idx="5">
                  <c:v>17</c:v>
                </c:pt>
              </c:numCache>
            </c:numRef>
          </c:val>
          <c:extLst>
            <c:ext xmlns:c16="http://schemas.microsoft.com/office/drawing/2014/chart" uri="{C3380CC4-5D6E-409C-BE32-E72D297353CC}">
              <c16:uniqueId val="{00000004-9FF3-4A36-82BC-A829F38CD8D6}"/>
            </c:ext>
          </c:extLst>
        </c:ser>
        <c:ser>
          <c:idx val="5"/>
          <c:order val="5"/>
          <c:tx>
            <c:strRef>
              <c:f>Sheet1!$G$1</c:f>
              <c:strCache>
                <c:ptCount val="1"/>
                <c:pt idx="0">
                  <c:v>2019</c:v>
                </c:pt>
              </c:strCache>
            </c:strRef>
          </c:tx>
          <c:spPr>
            <a:solidFill>
              <a:schemeClr val="accent6"/>
            </a:solidFill>
            <a:ln>
              <a:noFill/>
            </a:ln>
            <a:effectLst/>
          </c:spPr>
          <c:invertIfNegative val="0"/>
          <c:cat>
            <c:strRef>
              <c:f>Sheet1!$A$2:$A$7</c:f>
              <c:strCache>
                <c:ptCount val="6"/>
                <c:pt idx="0">
                  <c:v>&lt;25K</c:v>
                </c:pt>
                <c:pt idx="1">
                  <c:v>25K-50K</c:v>
                </c:pt>
                <c:pt idx="2">
                  <c:v>50K-100K</c:v>
                </c:pt>
                <c:pt idx="3">
                  <c:v>100K-500</c:v>
                </c:pt>
                <c:pt idx="4">
                  <c:v>500K-1M</c:v>
                </c:pt>
                <c:pt idx="5">
                  <c:v>&gt;1M</c:v>
                </c:pt>
              </c:strCache>
            </c:strRef>
          </c:cat>
          <c:val>
            <c:numRef>
              <c:f>Sheet1!$G$2:$G$7</c:f>
              <c:numCache>
                <c:formatCode>General</c:formatCode>
                <c:ptCount val="6"/>
                <c:pt idx="0">
                  <c:v>20</c:v>
                </c:pt>
                <c:pt idx="1">
                  <c:v>25</c:v>
                </c:pt>
                <c:pt idx="2">
                  <c:v>37</c:v>
                </c:pt>
                <c:pt idx="3">
                  <c:v>50</c:v>
                </c:pt>
                <c:pt idx="4">
                  <c:v>10</c:v>
                </c:pt>
                <c:pt idx="5">
                  <c:v>18</c:v>
                </c:pt>
              </c:numCache>
            </c:numRef>
          </c:val>
          <c:extLst>
            <c:ext xmlns:c16="http://schemas.microsoft.com/office/drawing/2014/chart" uri="{C3380CC4-5D6E-409C-BE32-E72D297353CC}">
              <c16:uniqueId val="{00000005-9FF3-4A36-82BC-A829F38CD8D6}"/>
            </c:ext>
          </c:extLst>
        </c:ser>
        <c:dLbls>
          <c:showLegendKey val="0"/>
          <c:showVal val="0"/>
          <c:showCatName val="0"/>
          <c:showSerName val="0"/>
          <c:showPercent val="0"/>
          <c:showBubbleSize val="0"/>
        </c:dLbls>
        <c:gapWidth val="219"/>
        <c:axId val="189408432"/>
        <c:axId val="189409744"/>
      </c:barChart>
      <c:catAx>
        <c:axId val="1894084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9409744"/>
        <c:crosses val="autoZero"/>
        <c:auto val="1"/>
        <c:lblAlgn val="ctr"/>
        <c:lblOffset val="100"/>
        <c:noMultiLvlLbl val="0"/>
      </c:catAx>
      <c:valAx>
        <c:axId val="1894097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9408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CFEB44-9411-E34A-A2A8-D580449EFBE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32D2B0A-FCEE-C846-AD1A-0CB92DA9DCB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32BBA7B-A9DA-6146-9981-CF6AA5F8B4CD}" type="datetimeFigureOut">
              <a:rPr lang="en-US" smtClean="0"/>
              <a:t>9/25/25</a:t>
            </a:fld>
            <a:endParaRPr lang="en-US" dirty="0"/>
          </a:p>
        </p:txBody>
      </p:sp>
      <p:sp>
        <p:nvSpPr>
          <p:cNvPr id="4" name="Footer Placeholder 3">
            <a:extLst>
              <a:ext uri="{FF2B5EF4-FFF2-40B4-BE49-F238E27FC236}">
                <a16:creationId xmlns:a16="http://schemas.microsoft.com/office/drawing/2014/main" id="{F99F699C-D338-5A4B-8480-07D8E5517C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6CA3530-2AD7-5F48-950D-930E2DC52E7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C07880A-48B7-D647-A6AA-B4101F7406D6}" type="slidenum">
              <a:rPr lang="en-US" smtClean="0"/>
              <a:t>‹#›</a:t>
            </a:fld>
            <a:endParaRPr lang="en-US" dirty="0"/>
          </a:p>
        </p:txBody>
      </p:sp>
    </p:spTree>
    <p:extLst>
      <p:ext uri="{BB962C8B-B14F-4D97-AF65-F5344CB8AC3E}">
        <p14:creationId xmlns:p14="http://schemas.microsoft.com/office/powerpoint/2010/main" val="4221693499"/>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F389DF-419D-1647-8996-509B8A970B53}" type="datetimeFigureOut">
              <a:rPr lang="en-US" smtClean="0"/>
              <a:t>9/25/25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935481-D78C-5247-9C66-307BBD035A87}" type="slidenum">
              <a:rPr lang="en-US" smtClean="0"/>
              <a:t>‹#›</a:t>
            </a:fld>
            <a:endParaRPr lang="en-US" dirty="0"/>
          </a:p>
        </p:txBody>
      </p:sp>
    </p:spTree>
    <p:extLst>
      <p:ext uri="{BB962C8B-B14F-4D97-AF65-F5344CB8AC3E}">
        <p14:creationId xmlns:p14="http://schemas.microsoft.com/office/powerpoint/2010/main" val="3297999658"/>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Tree>
    <p:extLst>
      <p:ext uri="{BB962C8B-B14F-4D97-AF65-F5344CB8AC3E}">
        <p14:creationId xmlns:p14="http://schemas.microsoft.com/office/powerpoint/2010/main" val="3403683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Tree>
    <p:extLst>
      <p:ext uri="{BB962C8B-B14F-4D97-AF65-F5344CB8AC3E}">
        <p14:creationId xmlns:p14="http://schemas.microsoft.com/office/powerpoint/2010/main" val="250086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1D254-B404-BF47-8F08-9662288E46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F47837-63D0-A34D-A40A-D9757FDAEE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2B38B6-86EC-9543-9110-614F628323B3}"/>
              </a:ext>
            </a:extLst>
          </p:cNvPr>
          <p:cNvSpPr>
            <a:spLocks noGrp="1"/>
          </p:cNvSpPr>
          <p:nvPr>
            <p:ph type="dt" sz="half" idx="10"/>
          </p:nvPr>
        </p:nvSpPr>
        <p:spPr/>
        <p:txBody>
          <a:bodyPr/>
          <a:lstStyle/>
          <a:p>
            <a:fld id="{C9ADCA12-D7CD-9B44-9C77-5936B5FE235C}" type="datetime1">
              <a:rPr lang="en-US" smtClean="0"/>
              <a:t>9/25/25</a:t>
            </a:fld>
            <a:endParaRPr lang="en-US" dirty="0"/>
          </a:p>
        </p:txBody>
      </p:sp>
      <p:sp>
        <p:nvSpPr>
          <p:cNvPr id="5" name="Footer Placeholder 4">
            <a:extLst>
              <a:ext uri="{FF2B5EF4-FFF2-40B4-BE49-F238E27FC236}">
                <a16:creationId xmlns:a16="http://schemas.microsoft.com/office/drawing/2014/main" id="{20891287-8647-BB44-8E72-E83EDAD7D6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ECB69F6-43CC-C743-904D-70AE567A3A23}"/>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23690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33F1-CC33-1449-9B9F-FA2AC0069A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15868A-3B98-8A49-A4ED-5D07FD77486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CE2593-88EB-814B-87CD-D7EB59B908CF}"/>
              </a:ext>
            </a:extLst>
          </p:cNvPr>
          <p:cNvSpPr>
            <a:spLocks noGrp="1"/>
          </p:cNvSpPr>
          <p:nvPr>
            <p:ph type="dt" sz="half" idx="10"/>
          </p:nvPr>
        </p:nvSpPr>
        <p:spPr/>
        <p:txBody>
          <a:bodyPr/>
          <a:lstStyle/>
          <a:p>
            <a:fld id="{F6A59417-7332-1C48-8397-9ABCF330BDE2}" type="datetime1">
              <a:rPr lang="en-US" smtClean="0"/>
              <a:t>9/25/25</a:t>
            </a:fld>
            <a:endParaRPr lang="en-US" dirty="0"/>
          </a:p>
        </p:txBody>
      </p:sp>
      <p:sp>
        <p:nvSpPr>
          <p:cNvPr id="5" name="Footer Placeholder 4">
            <a:extLst>
              <a:ext uri="{FF2B5EF4-FFF2-40B4-BE49-F238E27FC236}">
                <a16:creationId xmlns:a16="http://schemas.microsoft.com/office/drawing/2014/main" id="{0F3F0C1A-AA22-EF4B-A822-AA5D1FDC11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9C9A594-F2CF-3B4D-815A-30FD8B86A6DE}"/>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204394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550CE1-A335-E34E-A783-D4770CFD30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C4F640-0F2A-C94E-BFC1-A577E22162A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0E181A-A872-6B44-A2DB-F927C9B32D38}"/>
              </a:ext>
            </a:extLst>
          </p:cNvPr>
          <p:cNvSpPr>
            <a:spLocks noGrp="1"/>
          </p:cNvSpPr>
          <p:nvPr>
            <p:ph type="dt" sz="half" idx="10"/>
          </p:nvPr>
        </p:nvSpPr>
        <p:spPr/>
        <p:txBody>
          <a:bodyPr/>
          <a:lstStyle/>
          <a:p>
            <a:fld id="{D9B795D9-21EE-9B46-AC24-A2845A1AC23F}" type="datetime1">
              <a:rPr lang="en-US" smtClean="0"/>
              <a:t>9/25/25</a:t>
            </a:fld>
            <a:endParaRPr lang="en-US" dirty="0"/>
          </a:p>
        </p:txBody>
      </p:sp>
      <p:sp>
        <p:nvSpPr>
          <p:cNvPr id="5" name="Footer Placeholder 4">
            <a:extLst>
              <a:ext uri="{FF2B5EF4-FFF2-40B4-BE49-F238E27FC236}">
                <a16:creationId xmlns:a16="http://schemas.microsoft.com/office/drawing/2014/main" id="{3517B5F9-F402-7F42-9293-A5F32C8EDE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449C04-A8FD-6E48-A1EF-C1E291D2D21D}"/>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2160384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1AB46-91D0-BA40-AF89-046C9AEA5D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EB769B-97B9-7443-9C19-F198CE69CD6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9E27A3-F738-224B-8AA3-E0C307C97275}"/>
              </a:ext>
            </a:extLst>
          </p:cNvPr>
          <p:cNvSpPr>
            <a:spLocks noGrp="1"/>
          </p:cNvSpPr>
          <p:nvPr>
            <p:ph type="dt" sz="half" idx="10"/>
          </p:nvPr>
        </p:nvSpPr>
        <p:spPr/>
        <p:txBody>
          <a:bodyPr/>
          <a:lstStyle/>
          <a:p>
            <a:fld id="{99193EB5-11A5-3949-ADFA-05945BF88413}" type="datetime1">
              <a:rPr lang="en-US" smtClean="0"/>
              <a:t>9/25/25</a:t>
            </a:fld>
            <a:endParaRPr lang="en-US" dirty="0"/>
          </a:p>
        </p:txBody>
      </p:sp>
      <p:sp>
        <p:nvSpPr>
          <p:cNvPr id="5" name="Footer Placeholder 4">
            <a:extLst>
              <a:ext uri="{FF2B5EF4-FFF2-40B4-BE49-F238E27FC236}">
                <a16:creationId xmlns:a16="http://schemas.microsoft.com/office/drawing/2014/main" id="{BAC9CA3B-6A18-0C4B-BBE3-FDF9059B6D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EE9C6C-D6D6-614B-B711-1CCC41E6E96A}"/>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650642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E70F1-42ED-534B-ACF8-B652FF1EB3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74BF5E-D860-324E-A708-565D156C00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6D3EF5E-076C-A34A-89ED-F9372D8E4231}"/>
              </a:ext>
            </a:extLst>
          </p:cNvPr>
          <p:cNvSpPr>
            <a:spLocks noGrp="1"/>
          </p:cNvSpPr>
          <p:nvPr>
            <p:ph type="dt" sz="half" idx="10"/>
          </p:nvPr>
        </p:nvSpPr>
        <p:spPr/>
        <p:txBody>
          <a:bodyPr/>
          <a:lstStyle/>
          <a:p>
            <a:fld id="{738FA9AB-82BF-8246-A91F-1B0BFAF457EB}" type="datetime1">
              <a:rPr lang="en-US" smtClean="0"/>
              <a:t>9/25/25</a:t>
            </a:fld>
            <a:endParaRPr lang="en-US" dirty="0"/>
          </a:p>
        </p:txBody>
      </p:sp>
      <p:sp>
        <p:nvSpPr>
          <p:cNvPr id="5" name="Footer Placeholder 4">
            <a:extLst>
              <a:ext uri="{FF2B5EF4-FFF2-40B4-BE49-F238E27FC236}">
                <a16:creationId xmlns:a16="http://schemas.microsoft.com/office/drawing/2014/main" id="{A9342E8D-DD84-5547-8CDC-EC76EEC8D7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C77D24-F80D-5645-8329-D55D8297625B}"/>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1016225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92C82-D5AD-5444-80A6-CA785AC578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5FB913-B51F-8B44-A162-FB3452CBA98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1FBEC1-BDAE-2B41-90B8-85EA654DDD5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34B825-72B3-0F42-89B0-58DD05C5733D}"/>
              </a:ext>
            </a:extLst>
          </p:cNvPr>
          <p:cNvSpPr>
            <a:spLocks noGrp="1"/>
          </p:cNvSpPr>
          <p:nvPr>
            <p:ph type="dt" sz="half" idx="10"/>
          </p:nvPr>
        </p:nvSpPr>
        <p:spPr/>
        <p:txBody>
          <a:bodyPr/>
          <a:lstStyle/>
          <a:p>
            <a:fld id="{0EE74B30-5A01-7D49-8E0C-BD57E2790562}" type="datetime1">
              <a:rPr lang="en-US" smtClean="0"/>
              <a:t>9/25/25</a:t>
            </a:fld>
            <a:endParaRPr lang="en-US" dirty="0"/>
          </a:p>
        </p:txBody>
      </p:sp>
      <p:sp>
        <p:nvSpPr>
          <p:cNvPr id="6" name="Footer Placeholder 5">
            <a:extLst>
              <a:ext uri="{FF2B5EF4-FFF2-40B4-BE49-F238E27FC236}">
                <a16:creationId xmlns:a16="http://schemas.microsoft.com/office/drawing/2014/main" id="{4B8ADFB1-3C95-8C42-96CD-16E946BC24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6F28ED-848D-664E-B3D9-84E14A086822}"/>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1116134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50984-1E38-CD4A-BC17-4000448F34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320268-3A7F-9F47-BD4B-FD15295E04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4714FF5-EC53-424D-8B6E-391AD737474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48C503-A7CA-4E40-A3F4-52A481F17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2FC660A-70E1-D94F-A617-00DDAE28A37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31EC36-33CF-CC4E-9597-C2F0E1D0FE50}"/>
              </a:ext>
            </a:extLst>
          </p:cNvPr>
          <p:cNvSpPr>
            <a:spLocks noGrp="1"/>
          </p:cNvSpPr>
          <p:nvPr>
            <p:ph type="dt" sz="half" idx="10"/>
          </p:nvPr>
        </p:nvSpPr>
        <p:spPr/>
        <p:txBody>
          <a:bodyPr/>
          <a:lstStyle/>
          <a:p>
            <a:fld id="{AC428347-0971-2344-B467-56D14BD1104A}" type="datetime1">
              <a:rPr lang="en-US" smtClean="0"/>
              <a:t>9/25/25</a:t>
            </a:fld>
            <a:endParaRPr lang="en-US" dirty="0"/>
          </a:p>
        </p:txBody>
      </p:sp>
      <p:sp>
        <p:nvSpPr>
          <p:cNvPr id="8" name="Footer Placeholder 7">
            <a:extLst>
              <a:ext uri="{FF2B5EF4-FFF2-40B4-BE49-F238E27FC236}">
                <a16:creationId xmlns:a16="http://schemas.microsoft.com/office/drawing/2014/main" id="{B22AA155-9449-D74B-ADF7-D4F04034B88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B5FB35-598D-9344-8C0A-70FDA5139607}"/>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689883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79C59-39CE-0443-B0C8-95F3F485C1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021EC7-76C7-1749-A195-3B3244AA25D6}"/>
              </a:ext>
            </a:extLst>
          </p:cNvPr>
          <p:cNvSpPr>
            <a:spLocks noGrp="1"/>
          </p:cNvSpPr>
          <p:nvPr>
            <p:ph type="dt" sz="half" idx="10"/>
          </p:nvPr>
        </p:nvSpPr>
        <p:spPr/>
        <p:txBody>
          <a:bodyPr/>
          <a:lstStyle/>
          <a:p>
            <a:fld id="{E3CD63D5-D1BC-6A42-B305-EAECD7DB4F1D}" type="datetime1">
              <a:rPr lang="en-US" smtClean="0"/>
              <a:t>9/25/25</a:t>
            </a:fld>
            <a:endParaRPr lang="en-US" dirty="0"/>
          </a:p>
        </p:txBody>
      </p:sp>
      <p:sp>
        <p:nvSpPr>
          <p:cNvPr id="4" name="Footer Placeholder 3">
            <a:extLst>
              <a:ext uri="{FF2B5EF4-FFF2-40B4-BE49-F238E27FC236}">
                <a16:creationId xmlns:a16="http://schemas.microsoft.com/office/drawing/2014/main" id="{492362BF-52F2-D646-B7F2-FAFB48400B9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6CDD7BB-FAF9-C94A-B2C9-C51FA595C77F}"/>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2221029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5DD174-81FC-124D-B395-7C239163EB3F}"/>
              </a:ext>
            </a:extLst>
          </p:cNvPr>
          <p:cNvSpPr>
            <a:spLocks noGrp="1"/>
          </p:cNvSpPr>
          <p:nvPr>
            <p:ph type="dt" sz="half" idx="10"/>
          </p:nvPr>
        </p:nvSpPr>
        <p:spPr/>
        <p:txBody>
          <a:bodyPr/>
          <a:lstStyle/>
          <a:p>
            <a:fld id="{85515CA4-394C-B04C-994E-6F3815C1D420}" type="datetime1">
              <a:rPr lang="en-US" smtClean="0"/>
              <a:t>9/25/25</a:t>
            </a:fld>
            <a:endParaRPr lang="en-US" dirty="0"/>
          </a:p>
        </p:txBody>
      </p:sp>
      <p:sp>
        <p:nvSpPr>
          <p:cNvPr id="3" name="Footer Placeholder 2">
            <a:extLst>
              <a:ext uri="{FF2B5EF4-FFF2-40B4-BE49-F238E27FC236}">
                <a16:creationId xmlns:a16="http://schemas.microsoft.com/office/drawing/2014/main" id="{022A55CA-A158-7C4F-9245-5835B389B48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C13C867-E29A-2B4B-BA35-834E80764289}"/>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2435700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B07B8-2BA9-DF44-A9A5-421920D13A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3F75BF-D529-264F-AB4F-7A7F13D943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BB7912-16D6-EE4D-B51D-213FE7AB35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F56F41-B80B-9847-9B3D-7634C41D9D22}"/>
              </a:ext>
            </a:extLst>
          </p:cNvPr>
          <p:cNvSpPr>
            <a:spLocks noGrp="1"/>
          </p:cNvSpPr>
          <p:nvPr>
            <p:ph type="dt" sz="half" idx="10"/>
          </p:nvPr>
        </p:nvSpPr>
        <p:spPr/>
        <p:txBody>
          <a:bodyPr/>
          <a:lstStyle/>
          <a:p>
            <a:fld id="{913C6C34-B158-644D-9A09-169D06C1CA6C}" type="datetime1">
              <a:rPr lang="en-US" smtClean="0"/>
              <a:t>9/25/25</a:t>
            </a:fld>
            <a:endParaRPr lang="en-US" dirty="0"/>
          </a:p>
        </p:txBody>
      </p:sp>
      <p:sp>
        <p:nvSpPr>
          <p:cNvPr id="6" name="Footer Placeholder 5">
            <a:extLst>
              <a:ext uri="{FF2B5EF4-FFF2-40B4-BE49-F238E27FC236}">
                <a16:creationId xmlns:a16="http://schemas.microsoft.com/office/drawing/2014/main" id="{95E43874-50EE-0D42-88F4-A4DAB6788C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A60F713-2DF2-0F48-B01E-7DEC5A0A64DA}"/>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706160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A8E89-46E1-7840-9B70-D5C3BF9093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C38EC3-8CD5-1142-80C3-1D242B2774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5158376-D173-E348-8D69-A5A869C42A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1E3683-B5E0-8E4F-B4B8-71C8868F21EB}"/>
              </a:ext>
            </a:extLst>
          </p:cNvPr>
          <p:cNvSpPr>
            <a:spLocks noGrp="1"/>
          </p:cNvSpPr>
          <p:nvPr>
            <p:ph type="dt" sz="half" idx="10"/>
          </p:nvPr>
        </p:nvSpPr>
        <p:spPr/>
        <p:txBody>
          <a:bodyPr/>
          <a:lstStyle/>
          <a:p>
            <a:fld id="{65862187-A905-C548-B254-4A5C35C6B94B}" type="datetime1">
              <a:rPr lang="en-US" smtClean="0"/>
              <a:t>9/25/25</a:t>
            </a:fld>
            <a:endParaRPr lang="en-US" dirty="0"/>
          </a:p>
        </p:txBody>
      </p:sp>
      <p:sp>
        <p:nvSpPr>
          <p:cNvPr id="6" name="Footer Placeholder 5">
            <a:extLst>
              <a:ext uri="{FF2B5EF4-FFF2-40B4-BE49-F238E27FC236}">
                <a16:creationId xmlns:a16="http://schemas.microsoft.com/office/drawing/2014/main" id="{C88812EF-EC37-6E4B-878F-18A7A81B75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D88518D-83D1-DA46-85DD-E688BD6BC224}"/>
              </a:ext>
            </a:extLst>
          </p:cNvPr>
          <p:cNvSpPr>
            <a:spLocks noGrp="1"/>
          </p:cNvSpPr>
          <p:nvPr>
            <p:ph type="sldNum" sz="quarter" idx="12"/>
          </p:nvPr>
        </p:nvSpPr>
        <p:spPr/>
        <p:txBody>
          <a:bodyPr/>
          <a:lstStyle/>
          <a:p>
            <a:fld id="{52D86843-4C8E-AF4C-A9C0-A9B6B19D2CE3}" type="slidenum">
              <a:rPr lang="en-US" smtClean="0"/>
              <a:t>‹#›</a:t>
            </a:fld>
            <a:endParaRPr lang="en-US" dirty="0"/>
          </a:p>
        </p:txBody>
      </p:sp>
    </p:spTree>
    <p:extLst>
      <p:ext uri="{BB962C8B-B14F-4D97-AF65-F5344CB8AC3E}">
        <p14:creationId xmlns:p14="http://schemas.microsoft.com/office/powerpoint/2010/main" val="417430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78BC81-FDA7-3843-9ED9-8C0CFF9212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A1AE0B-67A1-B34A-9D9F-B74AB801A2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4DFADC-20C7-E14F-99A0-39C43BAE64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B03E3C-4421-A84D-AACF-88423EAC9901}" type="datetime1">
              <a:rPr lang="en-US" smtClean="0"/>
              <a:t>9/25/25</a:t>
            </a:fld>
            <a:endParaRPr lang="en-US" dirty="0"/>
          </a:p>
        </p:txBody>
      </p:sp>
      <p:sp>
        <p:nvSpPr>
          <p:cNvPr id="5" name="Footer Placeholder 4">
            <a:extLst>
              <a:ext uri="{FF2B5EF4-FFF2-40B4-BE49-F238E27FC236}">
                <a16:creationId xmlns:a16="http://schemas.microsoft.com/office/drawing/2014/main" id="{3AA37CFF-51C2-3045-99EF-0B636B8D03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87F8808-BBB2-FA45-996B-2C0455D005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D86843-4C8E-AF4C-A9C0-A9B6B19D2CE3}" type="slidenum">
              <a:rPr lang="en-US" smtClean="0"/>
              <a:t>‹#›</a:t>
            </a:fld>
            <a:endParaRPr lang="en-US" dirty="0"/>
          </a:p>
        </p:txBody>
      </p:sp>
    </p:spTree>
    <p:extLst>
      <p:ext uri="{BB962C8B-B14F-4D97-AF65-F5344CB8AC3E}">
        <p14:creationId xmlns:p14="http://schemas.microsoft.com/office/powerpoint/2010/main" val="107222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nmartin@kupiecandmartin.com" TargetMode="External"/><Relationship Id="rId2" Type="http://schemas.openxmlformats.org/officeDocument/2006/relationships/hyperlink" Target="mailto:dkupiec@kupiecandmartin.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0ACC6-89B1-4E45-B1DE-6C020F310A03}"/>
              </a:ext>
            </a:extLst>
          </p:cNvPr>
          <p:cNvSpPr>
            <a:spLocks noGrp="1"/>
          </p:cNvSpPr>
          <p:nvPr>
            <p:ph type="ctrTitle"/>
          </p:nvPr>
        </p:nvSpPr>
        <p:spPr>
          <a:xfrm>
            <a:off x="1524000" y="1481193"/>
            <a:ext cx="9144000" cy="2387600"/>
          </a:xfrm>
        </p:spPr>
        <p:txBody>
          <a:bodyPr>
            <a:normAutofit fontScale="90000"/>
          </a:bodyPr>
          <a:lstStyle/>
          <a:p>
            <a:br>
              <a:rPr lang="en-US" sz="3200" dirty="0"/>
            </a:br>
            <a:br>
              <a:rPr lang="en-US" sz="3200" dirty="0"/>
            </a:br>
            <a:r>
              <a:rPr lang="en-US" sz="3600" b="1" i="1" dirty="0"/>
              <a:t>ILLINOIS INDEPENDENT TAX TRIBUNAL – </a:t>
            </a:r>
            <a:br>
              <a:rPr lang="en-US" sz="3600" b="1" i="1" dirty="0"/>
            </a:br>
            <a:r>
              <a:rPr lang="en-US" sz="3600" b="1" i="1" dirty="0"/>
              <a:t>THE FIRST 12 YEARS</a:t>
            </a:r>
            <a:br>
              <a:rPr lang="en-US" sz="3200" dirty="0"/>
            </a:br>
            <a:br>
              <a:rPr lang="en-US" sz="3200" dirty="0"/>
            </a:br>
            <a:endParaRPr lang="en-US" sz="3200" dirty="0"/>
          </a:p>
        </p:txBody>
      </p:sp>
      <p:sp>
        <p:nvSpPr>
          <p:cNvPr id="3" name="Subtitle 2">
            <a:extLst>
              <a:ext uri="{FF2B5EF4-FFF2-40B4-BE49-F238E27FC236}">
                <a16:creationId xmlns:a16="http://schemas.microsoft.com/office/drawing/2014/main" id="{8B360A26-E490-124B-9C42-BBB953977991}"/>
              </a:ext>
            </a:extLst>
          </p:cNvPr>
          <p:cNvSpPr>
            <a:spLocks noGrp="1"/>
          </p:cNvSpPr>
          <p:nvPr>
            <p:ph type="subTitle" idx="1"/>
          </p:nvPr>
        </p:nvSpPr>
        <p:spPr>
          <a:xfrm>
            <a:off x="1609583" y="3539926"/>
            <a:ext cx="9144000" cy="1655762"/>
          </a:xfrm>
        </p:spPr>
        <p:txBody>
          <a:bodyPr/>
          <a:lstStyle/>
          <a:p>
            <a:endParaRPr lang="en-US" dirty="0"/>
          </a:p>
          <a:p>
            <a:r>
              <a:rPr lang="en-US" i="1" dirty="0"/>
              <a:t>Presented by the ISBA State and Local Tax Section</a:t>
            </a:r>
          </a:p>
          <a:p>
            <a:r>
              <a:rPr lang="en-US" dirty="0"/>
              <a:t>October 7, 2025</a:t>
            </a:r>
          </a:p>
        </p:txBody>
      </p:sp>
      <p:sp>
        <p:nvSpPr>
          <p:cNvPr id="4" name="TextBox 3">
            <a:extLst>
              <a:ext uri="{FF2B5EF4-FFF2-40B4-BE49-F238E27FC236}">
                <a16:creationId xmlns:a16="http://schemas.microsoft.com/office/drawing/2014/main" id="{8D377492-E3D5-4A45-9876-D3DC6B15C0A3}"/>
              </a:ext>
            </a:extLst>
          </p:cNvPr>
          <p:cNvSpPr txBox="1"/>
          <p:nvPr/>
        </p:nvSpPr>
        <p:spPr>
          <a:xfrm>
            <a:off x="280416" y="5004196"/>
            <a:ext cx="11692128" cy="830997"/>
          </a:xfrm>
          <a:prstGeom prst="rect">
            <a:avLst/>
          </a:prstGeom>
          <a:noFill/>
        </p:spPr>
        <p:txBody>
          <a:bodyPr wrap="square" rtlCol="0">
            <a:spAutoFit/>
          </a:bodyPr>
          <a:lstStyle/>
          <a:p>
            <a:r>
              <a:rPr lang="en-US" sz="1600" dirty="0"/>
              <a:t>Hon. James M. Conway	Hon. Brian F. Barov		Brian Fliflet		David J. Kupiec	Natalie Martin</a:t>
            </a:r>
          </a:p>
          <a:p>
            <a:r>
              <a:rPr lang="en-US" sz="1600" dirty="0"/>
              <a:t>Chief Adm. Law Judge		Adm. Law Judge		Deputy General Counsel	Partner		Partner</a:t>
            </a:r>
          </a:p>
          <a:p>
            <a:r>
              <a:rPr lang="en-US" sz="1600" dirty="0"/>
              <a:t>Illinois Ind. Tax Tribunal	Illinois Ind. Tax Tribunal	Illinois Dept. of Revenue	Kupiec &amp; Martin	Kupiec &amp; Martin</a:t>
            </a:r>
          </a:p>
        </p:txBody>
      </p:sp>
    </p:spTree>
    <p:extLst>
      <p:ext uri="{BB962C8B-B14F-4D97-AF65-F5344CB8AC3E}">
        <p14:creationId xmlns:p14="http://schemas.microsoft.com/office/powerpoint/2010/main" val="2525979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63E79-CFBC-F0AC-FD62-131C351AECAB}"/>
              </a:ext>
            </a:extLst>
          </p:cNvPr>
          <p:cNvSpPr>
            <a:spLocks noGrp="1"/>
          </p:cNvSpPr>
          <p:nvPr>
            <p:ph type="ctrTitle"/>
          </p:nvPr>
        </p:nvSpPr>
        <p:spPr>
          <a:xfrm>
            <a:off x="1524000" y="1122363"/>
            <a:ext cx="9144000" cy="754062"/>
          </a:xfrm>
        </p:spPr>
        <p:txBody>
          <a:bodyPr>
            <a:normAutofit/>
          </a:bodyPr>
          <a:lstStyle/>
          <a:p>
            <a:pPr algn="l"/>
            <a:r>
              <a:rPr lang="en-US" sz="4400" dirty="0"/>
              <a:t>Protest Cases</a:t>
            </a:r>
          </a:p>
        </p:txBody>
      </p:sp>
      <p:sp>
        <p:nvSpPr>
          <p:cNvPr id="3" name="Subtitle 2">
            <a:extLst>
              <a:ext uri="{FF2B5EF4-FFF2-40B4-BE49-F238E27FC236}">
                <a16:creationId xmlns:a16="http://schemas.microsoft.com/office/drawing/2014/main" id="{557A0671-E9E8-EA02-44C2-FD4D46D87CF8}"/>
              </a:ext>
            </a:extLst>
          </p:cNvPr>
          <p:cNvSpPr>
            <a:spLocks noGrp="1"/>
          </p:cNvSpPr>
          <p:nvPr>
            <p:ph type="subTitle" idx="1"/>
          </p:nvPr>
        </p:nvSpPr>
        <p:spPr>
          <a:xfrm>
            <a:off x="1524000" y="2190750"/>
            <a:ext cx="9144000" cy="3067050"/>
          </a:xfrm>
        </p:spPr>
        <p:txBody>
          <a:bodyPr/>
          <a:lstStyle/>
          <a:p>
            <a:endParaRPr lang="en-US" dirty="0"/>
          </a:p>
        </p:txBody>
      </p:sp>
      <p:graphicFrame>
        <p:nvGraphicFramePr>
          <p:cNvPr id="4" name="Table 3">
            <a:extLst>
              <a:ext uri="{FF2B5EF4-FFF2-40B4-BE49-F238E27FC236}">
                <a16:creationId xmlns:a16="http://schemas.microsoft.com/office/drawing/2014/main" id="{B028C7EF-C707-B579-1767-9FB97784ACCA}"/>
              </a:ext>
            </a:extLst>
          </p:cNvPr>
          <p:cNvGraphicFramePr>
            <a:graphicFrameLocks noGrp="1"/>
          </p:cNvGraphicFramePr>
          <p:nvPr>
            <p:extLst>
              <p:ext uri="{D42A27DB-BD31-4B8C-83A1-F6EECF244321}">
                <p14:modId xmlns:p14="http://schemas.microsoft.com/office/powerpoint/2010/main" val="1673900209"/>
              </p:ext>
            </p:extLst>
          </p:nvPr>
        </p:nvGraphicFramePr>
        <p:xfrm>
          <a:off x="1524000" y="2190750"/>
          <a:ext cx="9144001" cy="4347312"/>
        </p:xfrm>
        <a:graphic>
          <a:graphicData uri="http://schemas.openxmlformats.org/drawingml/2006/table">
            <a:tbl>
              <a:tblPr/>
              <a:tblGrid>
                <a:gridCol w="2163819">
                  <a:extLst>
                    <a:ext uri="{9D8B030D-6E8A-4147-A177-3AD203B41FA5}">
                      <a16:colId xmlns:a16="http://schemas.microsoft.com/office/drawing/2014/main" val="3610213792"/>
                    </a:ext>
                  </a:extLst>
                </a:gridCol>
                <a:gridCol w="3379025">
                  <a:extLst>
                    <a:ext uri="{9D8B030D-6E8A-4147-A177-3AD203B41FA5}">
                      <a16:colId xmlns:a16="http://schemas.microsoft.com/office/drawing/2014/main" val="2984112883"/>
                    </a:ext>
                  </a:extLst>
                </a:gridCol>
                <a:gridCol w="3601157">
                  <a:extLst>
                    <a:ext uri="{9D8B030D-6E8A-4147-A177-3AD203B41FA5}">
                      <a16:colId xmlns:a16="http://schemas.microsoft.com/office/drawing/2014/main" val="3059735540"/>
                    </a:ext>
                  </a:extLst>
                </a:gridCol>
              </a:tblGrid>
              <a:tr h="1046916">
                <a:tc>
                  <a:txBody>
                    <a:bodyPr/>
                    <a:lstStyle/>
                    <a:p>
                      <a:pPr fontAlgn="t"/>
                      <a:r>
                        <a:rPr lang="en-US" sz="1800" u="none" strike="noStrike" dirty="0">
                          <a:solidFill>
                            <a:schemeClr val="tx1"/>
                          </a:solidFill>
                          <a:effectLst/>
                        </a:rPr>
                        <a:t>2022-TX-000155</a:t>
                      </a:r>
                    </a:p>
                    <a:p>
                      <a:pPr fontAlgn="t"/>
                      <a:r>
                        <a:rPr lang="en-US" sz="1800" u="none" strike="noStrike" dirty="0">
                          <a:solidFill>
                            <a:schemeClr val="tx1"/>
                          </a:solidFill>
                          <a:effectLst/>
                        </a:rPr>
                        <a:t>4-25-0121</a:t>
                      </a:r>
                      <a:endParaRPr lang="en-US" sz="1800" u="none" dirty="0">
                        <a:solidFill>
                          <a:schemeClr val="tx1"/>
                        </a:solidFill>
                        <a:effectLst/>
                      </a:endParaRP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fontAlgn="t"/>
                      <a:r>
                        <a:rPr lang="en-US" sz="1800" dirty="0">
                          <a:effectLst/>
                        </a:rPr>
                        <a:t>PepsiCo, Inc. &amp; Affiliates</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fontAlgn="t"/>
                      <a:r>
                        <a:rPr lang="en-US" sz="1800" dirty="0">
                          <a:effectLst/>
                        </a:rPr>
                        <a:t>80/20 company, penalties</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61880058"/>
                  </a:ext>
                </a:extLst>
              </a:tr>
              <a:tr h="1046916">
                <a:tc>
                  <a:txBody>
                    <a:bodyPr/>
                    <a:lstStyle/>
                    <a:p>
                      <a:pPr fontAlgn="t"/>
                      <a:r>
                        <a:rPr lang="en-US" sz="1800" u="none" strike="noStrike" baseline="0" dirty="0">
                          <a:solidFill>
                            <a:schemeClr val="tx1"/>
                          </a:solidFill>
                          <a:effectLst/>
                        </a:rPr>
                        <a:t>2022-TX-000156</a:t>
                      </a:r>
                      <a:endParaRPr lang="en-US" sz="1800" baseline="0" dirty="0">
                        <a:solidFill>
                          <a:schemeClr val="tx1"/>
                        </a:solidFill>
                        <a:effectLst/>
                      </a:endParaRP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800" dirty="0">
                          <a:effectLst/>
                        </a:rPr>
                        <a:t>Lowe’s Home Centers, LLC</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800" dirty="0">
                          <a:effectLst/>
                        </a:rPr>
                        <a:t>Installed appliances, construction contractor</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559793639"/>
                  </a:ext>
                </a:extLst>
              </a:tr>
              <a:tr h="1206564">
                <a:tc>
                  <a:txBody>
                    <a:bodyPr/>
                    <a:lstStyle/>
                    <a:p>
                      <a:pPr fontAlgn="t"/>
                      <a:r>
                        <a:rPr lang="en-US" sz="1800" dirty="0">
                          <a:effectLst/>
                        </a:rPr>
                        <a:t>2024-L-050291</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800" dirty="0">
                          <a:effectLst/>
                        </a:rPr>
                        <a:t>Fastenal Co.</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800" dirty="0">
                          <a:effectLst/>
                        </a:rPr>
                        <a:t>Manufacturing, machinery and equipment exemption, sales for resale, error rate projection</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17870638"/>
                  </a:ext>
                </a:extLst>
              </a:tr>
              <a:tr h="1046916">
                <a:tc>
                  <a:txBody>
                    <a:bodyPr/>
                    <a:lstStyle/>
                    <a:p>
                      <a:pPr fontAlgn="t"/>
                      <a:r>
                        <a:rPr lang="en-US" sz="1800" dirty="0">
                          <a:effectLst/>
                        </a:rPr>
                        <a:t>2025-L-050408</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800" dirty="0">
                          <a:effectLst/>
                        </a:rPr>
                        <a:t>Cutler Oil &amp; Gas Corp.</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800" dirty="0">
                          <a:effectLst/>
                        </a:rPr>
                        <a:t>Cost of performance</a:t>
                      </a:r>
                    </a:p>
                  </a:txBody>
                  <a:tcPr marL="75788" marR="75788" marT="75788" marB="7578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444982574"/>
                  </a:ext>
                </a:extLst>
              </a:tr>
            </a:tbl>
          </a:graphicData>
        </a:graphic>
      </p:graphicFrame>
    </p:spTree>
    <p:extLst>
      <p:ext uri="{BB962C8B-B14F-4D97-AF65-F5344CB8AC3E}">
        <p14:creationId xmlns:p14="http://schemas.microsoft.com/office/powerpoint/2010/main" val="2047606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2746B-654F-1AFF-C4D2-BA0847E1935D}"/>
              </a:ext>
            </a:extLst>
          </p:cNvPr>
          <p:cNvSpPr>
            <a:spLocks noGrp="1"/>
          </p:cNvSpPr>
          <p:nvPr>
            <p:ph type="title"/>
          </p:nvPr>
        </p:nvSpPr>
        <p:spPr/>
        <p:txBody>
          <a:bodyPr/>
          <a:lstStyle/>
          <a:p>
            <a:r>
              <a:rPr lang="en-US" dirty="0"/>
              <a:t>Late Discretionary Hearings</a:t>
            </a:r>
          </a:p>
        </p:txBody>
      </p:sp>
      <p:sp>
        <p:nvSpPr>
          <p:cNvPr id="3" name="Content Placeholder 2">
            <a:extLst>
              <a:ext uri="{FF2B5EF4-FFF2-40B4-BE49-F238E27FC236}">
                <a16:creationId xmlns:a16="http://schemas.microsoft.com/office/drawing/2014/main" id="{81F50A25-49C4-203E-CE57-40E4C184CACF}"/>
              </a:ext>
            </a:extLst>
          </p:cNvPr>
          <p:cNvSpPr>
            <a:spLocks noGrp="1"/>
          </p:cNvSpPr>
          <p:nvPr>
            <p:ph idx="1"/>
          </p:nvPr>
        </p:nvSpPr>
        <p:spPr/>
        <p:txBody>
          <a:bodyPr/>
          <a:lstStyle/>
          <a:p>
            <a:r>
              <a:rPr lang="en-US" dirty="0"/>
              <a:t>35 ILCS 5/908(d); 35 ILCS 120/4</a:t>
            </a:r>
          </a:p>
          <a:p>
            <a:r>
              <a:rPr lang="en-US" dirty="0"/>
              <a:t>86 Ill. Admin. Code 200.175</a:t>
            </a:r>
          </a:p>
          <a:p>
            <a:pPr lvl="1"/>
            <a:r>
              <a:rPr lang="en-US" dirty="0"/>
              <a:t>In determining whether to permit an initial review or rehearing, the Department shall consider such factors as:  the offer of proof with respect to matters in controversy; new evidence and the nature and complexity of legal issues raised; the diligence of the person seeking the rehearing; the passage of time between the finalization of the assessment and the request for review. No second or subsequent application for review or rehearing relating to the same operative set of facts shall be considered by the Department.</a:t>
            </a:r>
          </a:p>
          <a:p>
            <a:pPr lvl="1"/>
            <a:endParaRPr lang="en-US" dirty="0"/>
          </a:p>
          <a:p>
            <a:endParaRPr lang="en-US" dirty="0"/>
          </a:p>
        </p:txBody>
      </p:sp>
    </p:spTree>
    <p:extLst>
      <p:ext uri="{BB962C8B-B14F-4D97-AF65-F5344CB8AC3E}">
        <p14:creationId xmlns:p14="http://schemas.microsoft.com/office/powerpoint/2010/main" val="1697643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DA20E-3883-323F-0A71-A31D8C4AF2B6}"/>
              </a:ext>
            </a:extLst>
          </p:cNvPr>
          <p:cNvSpPr>
            <a:spLocks noGrp="1"/>
          </p:cNvSpPr>
          <p:nvPr>
            <p:ph type="title"/>
          </p:nvPr>
        </p:nvSpPr>
        <p:spPr/>
        <p:txBody>
          <a:bodyPr/>
          <a:lstStyle/>
          <a:p>
            <a:r>
              <a:rPr lang="en-US" dirty="0"/>
              <a:t>Late Discretionary Hearings (cont’d)</a:t>
            </a:r>
          </a:p>
        </p:txBody>
      </p:sp>
      <p:sp>
        <p:nvSpPr>
          <p:cNvPr id="3" name="Content Placeholder 2">
            <a:extLst>
              <a:ext uri="{FF2B5EF4-FFF2-40B4-BE49-F238E27FC236}">
                <a16:creationId xmlns:a16="http://schemas.microsoft.com/office/drawing/2014/main" id="{0956AB8F-1F11-2C62-4A40-1EEBD319E42F}"/>
              </a:ext>
            </a:extLst>
          </p:cNvPr>
          <p:cNvSpPr>
            <a:spLocks noGrp="1"/>
          </p:cNvSpPr>
          <p:nvPr>
            <p:ph idx="1"/>
          </p:nvPr>
        </p:nvSpPr>
        <p:spPr/>
        <p:txBody>
          <a:bodyPr/>
          <a:lstStyle/>
          <a:p>
            <a:r>
              <a:rPr lang="en-US" dirty="0"/>
              <a:t>July 2024 to June 2025</a:t>
            </a:r>
          </a:p>
          <a:p>
            <a:endParaRPr lang="en-US" dirty="0"/>
          </a:p>
          <a:p>
            <a:endParaRPr lang="en-US" dirty="0"/>
          </a:p>
        </p:txBody>
      </p:sp>
      <p:graphicFrame>
        <p:nvGraphicFramePr>
          <p:cNvPr id="5" name="Table 4">
            <a:extLst>
              <a:ext uri="{FF2B5EF4-FFF2-40B4-BE49-F238E27FC236}">
                <a16:creationId xmlns:a16="http://schemas.microsoft.com/office/drawing/2014/main" id="{076CF7D7-859C-750D-D62A-934A5EC1B9A4}"/>
              </a:ext>
            </a:extLst>
          </p:cNvPr>
          <p:cNvGraphicFramePr>
            <a:graphicFrameLocks noGrp="1"/>
          </p:cNvGraphicFramePr>
          <p:nvPr>
            <p:extLst/>
          </p:nvPr>
        </p:nvGraphicFramePr>
        <p:xfrm>
          <a:off x="3309784" y="2837395"/>
          <a:ext cx="2786216" cy="1583692"/>
        </p:xfrm>
        <a:graphic>
          <a:graphicData uri="http://schemas.openxmlformats.org/drawingml/2006/table">
            <a:tbl>
              <a:tblPr firstRow="1" firstCol="1" bandRow="1">
                <a:tableStyleId>{5C22544A-7EE6-4342-B048-85BDC9FD1C3A}</a:tableStyleId>
              </a:tblPr>
              <a:tblGrid>
                <a:gridCol w="2000250">
                  <a:extLst>
                    <a:ext uri="{9D8B030D-6E8A-4147-A177-3AD203B41FA5}">
                      <a16:colId xmlns:a16="http://schemas.microsoft.com/office/drawing/2014/main" val="1694209138"/>
                    </a:ext>
                  </a:extLst>
                </a:gridCol>
                <a:gridCol w="785966">
                  <a:extLst>
                    <a:ext uri="{9D8B030D-6E8A-4147-A177-3AD203B41FA5}">
                      <a16:colId xmlns:a16="http://schemas.microsoft.com/office/drawing/2014/main" val="2397623150"/>
                    </a:ext>
                  </a:extLst>
                </a:gridCol>
              </a:tblGrid>
              <a:tr h="0">
                <a:tc>
                  <a:txBody>
                    <a:bodyPr/>
                    <a:lstStyle/>
                    <a:p>
                      <a:pPr marL="0" marR="0">
                        <a:lnSpc>
                          <a:spcPct val="115000"/>
                        </a:lnSpc>
                        <a:spcAft>
                          <a:spcPts val="800"/>
                        </a:spcAft>
                        <a:buNone/>
                      </a:pPr>
                      <a:r>
                        <a:rPr lang="en-US" sz="2400" kern="100" dirty="0">
                          <a:effectLst/>
                        </a:rPr>
                        <a:t>Requests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r">
                        <a:lnSpc>
                          <a:spcPct val="115000"/>
                        </a:lnSpc>
                        <a:spcAft>
                          <a:spcPts val="800"/>
                        </a:spcAft>
                        <a:buNone/>
                      </a:pPr>
                      <a:r>
                        <a:rPr lang="en-US" sz="2400" kern="100" dirty="0">
                          <a:effectLst/>
                        </a:rPr>
                        <a:t>162</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7133099"/>
                  </a:ext>
                </a:extLst>
              </a:tr>
              <a:tr h="0">
                <a:tc>
                  <a:txBody>
                    <a:bodyPr/>
                    <a:lstStyle/>
                    <a:p>
                      <a:pPr marL="0" marR="0">
                        <a:lnSpc>
                          <a:spcPct val="115000"/>
                        </a:lnSpc>
                        <a:spcAft>
                          <a:spcPts val="800"/>
                        </a:spcAft>
                        <a:buNone/>
                      </a:pPr>
                      <a:r>
                        <a:rPr lang="en-US" sz="2400" kern="100" dirty="0">
                          <a:effectLst/>
                        </a:rPr>
                        <a:t>Approved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r">
                        <a:lnSpc>
                          <a:spcPct val="115000"/>
                        </a:lnSpc>
                        <a:spcAft>
                          <a:spcPts val="800"/>
                        </a:spcAft>
                        <a:buNone/>
                      </a:pPr>
                      <a:r>
                        <a:rPr lang="en-US" sz="2400" kern="100" dirty="0">
                          <a:effectLst/>
                        </a:rPr>
                        <a:t>110</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5453682"/>
                  </a:ext>
                </a:extLst>
              </a:tr>
              <a:tr h="0">
                <a:tc>
                  <a:txBody>
                    <a:bodyPr/>
                    <a:lstStyle/>
                    <a:p>
                      <a:pPr marL="0" marR="0">
                        <a:lnSpc>
                          <a:spcPct val="115000"/>
                        </a:lnSpc>
                        <a:spcAft>
                          <a:spcPts val="800"/>
                        </a:spcAft>
                        <a:buNone/>
                      </a:pPr>
                      <a:r>
                        <a:rPr lang="en-US" sz="2400" kern="100" dirty="0">
                          <a:effectLst/>
                        </a:rPr>
                        <a:t>Denied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r">
                        <a:lnSpc>
                          <a:spcPct val="115000"/>
                        </a:lnSpc>
                        <a:spcAft>
                          <a:spcPts val="800"/>
                        </a:spcAft>
                        <a:buNone/>
                      </a:pPr>
                      <a:r>
                        <a:rPr lang="en-US" sz="2400" kern="100" dirty="0">
                          <a:effectLst/>
                        </a:rPr>
                        <a:t>29</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6626059"/>
                  </a:ext>
                </a:extLst>
              </a:tr>
              <a:tr h="0">
                <a:tc>
                  <a:txBody>
                    <a:bodyPr/>
                    <a:lstStyle/>
                    <a:p>
                      <a:pPr marL="0" marR="0">
                        <a:lnSpc>
                          <a:spcPct val="115000"/>
                        </a:lnSpc>
                        <a:spcAft>
                          <a:spcPts val="800"/>
                        </a:spcAft>
                        <a:buNone/>
                      </a:pPr>
                      <a:r>
                        <a:rPr lang="en-US" sz="2400" kern="100" dirty="0">
                          <a:effectLst/>
                        </a:rPr>
                        <a:t>Pending</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r">
                        <a:lnSpc>
                          <a:spcPct val="115000"/>
                        </a:lnSpc>
                        <a:spcAft>
                          <a:spcPts val="800"/>
                        </a:spcAft>
                        <a:buNone/>
                      </a:pPr>
                      <a:r>
                        <a:rPr lang="en-US" sz="2400" kern="100" dirty="0">
                          <a:effectLst/>
                        </a:rPr>
                        <a:t>23</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6809734"/>
                  </a:ext>
                </a:extLst>
              </a:tr>
            </a:tbl>
          </a:graphicData>
        </a:graphic>
      </p:graphicFrame>
    </p:spTree>
    <p:extLst>
      <p:ext uri="{BB962C8B-B14F-4D97-AF65-F5344CB8AC3E}">
        <p14:creationId xmlns:p14="http://schemas.microsoft.com/office/powerpoint/2010/main" val="842581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4FB00-2978-7C42-A825-1752F999C46B}"/>
              </a:ext>
            </a:extLst>
          </p:cNvPr>
          <p:cNvSpPr>
            <a:spLocks noGrp="1"/>
          </p:cNvSpPr>
          <p:nvPr>
            <p:ph type="title"/>
          </p:nvPr>
        </p:nvSpPr>
        <p:spPr>
          <a:xfrm>
            <a:off x="838200" y="799835"/>
            <a:ext cx="10515600" cy="1325563"/>
          </a:xfrm>
        </p:spPr>
        <p:txBody>
          <a:bodyPr/>
          <a:lstStyle/>
          <a:p>
            <a:r>
              <a:rPr lang="en-US" dirty="0"/>
              <a:t>Associated Issues - IDOR</a:t>
            </a:r>
          </a:p>
        </p:txBody>
      </p:sp>
      <p:sp>
        <p:nvSpPr>
          <p:cNvPr id="3" name="Content Placeholder 2">
            <a:extLst>
              <a:ext uri="{FF2B5EF4-FFF2-40B4-BE49-F238E27FC236}">
                <a16:creationId xmlns:a16="http://schemas.microsoft.com/office/drawing/2014/main" id="{035D3FA6-7093-2448-8F62-05E433928A9A}"/>
              </a:ext>
            </a:extLst>
          </p:cNvPr>
          <p:cNvSpPr>
            <a:spLocks noGrp="1"/>
          </p:cNvSpPr>
          <p:nvPr>
            <p:ph idx="1"/>
          </p:nvPr>
        </p:nvSpPr>
        <p:spPr>
          <a:xfrm>
            <a:off x="838200" y="1975525"/>
            <a:ext cx="10515600" cy="4351338"/>
          </a:xfrm>
        </p:spPr>
        <p:txBody>
          <a:bodyPr/>
          <a:lstStyle/>
          <a:p>
            <a:r>
              <a:rPr lang="en-US" dirty="0"/>
              <a:t>Collection matters/liens</a:t>
            </a:r>
          </a:p>
          <a:p>
            <a:r>
              <a:rPr lang="en-US" dirty="0"/>
              <a:t>Late Discretionary Hearings</a:t>
            </a:r>
          </a:p>
          <a:p>
            <a:r>
              <a:rPr lang="en-US" dirty="0"/>
              <a:t>Jurisdictional Issues - not property tax</a:t>
            </a:r>
          </a:p>
        </p:txBody>
      </p:sp>
      <p:sp>
        <p:nvSpPr>
          <p:cNvPr id="4" name="Slide Number Placeholder 3">
            <a:extLst>
              <a:ext uri="{FF2B5EF4-FFF2-40B4-BE49-F238E27FC236}">
                <a16:creationId xmlns:a16="http://schemas.microsoft.com/office/drawing/2014/main" id="{E546E9C7-E4A7-714B-AE1D-9B0104B11E0C}"/>
              </a:ext>
            </a:extLst>
          </p:cNvPr>
          <p:cNvSpPr>
            <a:spLocks noGrp="1"/>
          </p:cNvSpPr>
          <p:nvPr>
            <p:ph type="sldNum" sz="quarter" idx="12"/>
          </p:nvPr>
        </p:nvSpPr>
        <p:spPr/>
        <p:txBody>
          <a:bodyPr/>
          <a:lstStyle/>
          <a:p>
            <a:fld id="{52D86843-4C8E-AF4C-A9C0-A9B6B19D2CE3}" type="slidenum">
              <a:rPr lang="en-US" smtClean="0"/>
              <a:t>13</a:t>
            </a:fld>
            <a:endParaRPr lang="en-US" dirty="0"/>
          </a:p>
        </p:txBody>
      </p:sp>
    </p:spTree>
    <p:extLst>
      <p:ext uri="{BB962C8B-B14F-4D97-AF65-F5344CB8AC3E}">
        <p14:creationId xmlns:p14="http://schemas.microsoft.com/office/powerpoint/2010/main" val="2756490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4FB00-2978-7C42-A825-1752F999C46B}"/>
              </a:ext>
            </a:extLst>
          </p:cNvPr>
          <p:cNvSpPr>
            <a:spLocks noGrp="1"/>
          </p:cNvSpPr>
          <p:nvPr>
            <p:ph type="title"/>
          </p:nvPr>
        </p:nvSpPr>
        <p:spPr>
          <a:xfrm>
            <a:off x="838200" y="799835"/>
            <a:ext cx="10515600" cy="1325563"/>
          </a:xfrm>
        </p:spPr>
        <p:txBody>
          <a:bodyPr/>
          <a:lstStyle/>
          <a:p>
            <a:r>
              <a:rPr lang="en-US" dirty="0"/>
              <a:t>Resolution between Taxpayers and IDOR</a:t>
            </a:r>
          </a:p>
        </p:txBody>
      </p:sp>
      <p:sp>
        <p:nvSpPr>
          <p:cNvPr id="3" name="Content Placeholder 2">
            <a:extLst>
              <a:ext uri="{FF2B5EF4-FFF2-40B4-BE49-F238E27FC236}">
                <a16:creationId xmlns:a16="http://schemas.microsoft.com/office/drawing/2014/main" id="{035D3FA6-7093-2448-8F62-05E433928A9A}"/>
              </a:ext>
            </a:extLst>
          </p:cNvPr>
          <p:cNvSpPr>
            <a:spLocks noGrp="1"/>
          </p:cNvSpPr>
          <p:nvPr>
            <p:ph idx="1"/>
          </p:nvPr>
        </p:nvSpPr>
        <p:spPr>
          <a:xfrm>
            <a:off x="838200" y="1975525"/>
            <a:ext cx="10515600" cy="4351338"/>
          </a:xfrm>
        </p:spPr>
        <p:txBody>
          <a:bodyPr/>
          <a:lstStyle/>
          <a:p>
            <a:r>
              <a:rPr lang="en-US" dirty="0"/>
              <a:t>Dismissal of Petition/Withdrawal of Notice</a:t>
            </a:r>
          </a:p>
          <a:p>
            <a:r>
              <a:rPr lang="en-US" dirty="0"/>
              <a:t>Settlement</a:t>
            </a:r>
          </a:p>
          <a:p>
            <a:r>
              <a:rPr lang="en-US" dirty="0"/>
              <a:t>Mediation</a:t>
            </a:r>
          </a:p>
          <a:p>
            <a:r>
              <a:rPr lang="en-US" dirty="0"/>
              <a:t>Final Hearing</a:t>
            </a:r>
          </a:p>
        </p:txBody>
      </p:sp>
      <p:sp>
        <p:nvSpPr>
          <p:cNvPr id="4" name="Slide Number Placeholder 3">
            <a:extLst>
              <a:ext uri="{FF2B5EF4-FFF2-40B4-BE49-F238E27FC236}">
                <a16:creationId xmlns:a16="http://schemas.microsoft.com/office/drawing/2014/main" id="{E546E9C7-E4A7-714B-AE1D-9B0104B11E0C}"/>
              </a:ext>
            </a:extLst>
          </p:cNvPr>
          <p:cNvSpPr>
            <a:spLocks noGrp="1"/>
          </p:cNvSpPr>
          <p:nvPr>
            <p:ph type="sldNum" sz="quarter" idx="12"/>
          </p:nvPr>
        </p:nvSpPr>
        <p:spPr/>
        <p:txBody>
          <a:bodyPr/>
          <a:lstStyle/>
          <a:p>
            <a:fld id="{52D86843-4C8E-AF4C-A9C0-A9B6B19D2CE3}" type="slidenum">
              <a:rPr lang="en-US" smtClean="0"/>
              <a:t>14</a:t>
            </a:fld>
            <a:endParaRPr lang="en-US" dirty="0"/>
          </a:p>
        </p:txBody>
      </p:sp>
    </p:spTree>
    <p:extLst>
      <p:ext uri="{BB962C8B-B14F-4D97-AF65-F5344CB8AC3E}">
        <p14:creationId xmlns:p14="http://schemas.microsoft.com/office/powerpoint/2010/main" val="441865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CDD83-069B-B448-9BB3-1734F11DF309}"/>
              </a:ext>
            </a:extLst>
          </p:cNvPr>
          <p:cNvSpPr>
            <a:spLocks noGrp="1"/>
          </p:cNvSpPr>
          <p:nvPr>
            <p:ph type="title"/>
          </p:nvPr>
        </p:nvSpPr>
        <p:spPr>
          <a:xfrm>
            <a:off x="838200" y="814825"/>
            <a:ext cx="10515600" cy="1325563"/>
          </a:xfrm>
        </p:spPr>
        <p:txBody>
          <a:bodyPr/>
          <a:lstStyle/>
          <a:p>
            <a:r>
              <a:rPr lang="en-US" dirty="0"/>
              <a:t>Pitfalls to Avoid</a:t>
            </a:r>
          </a:p>
        </p:txBody>
      </p:sp>
      <p:sp>
        <p:nvSpPr>
          <p:cNvPr id="3" name="Content Placeholder 2">
            <a:extLst>
              <a:ext uri="{FF2B5EF4-FFF2-40B4-BE49-F238E27FC236}">
                <a16:creationId xmlns:a16="http://schemas.microsoft.com/office/drawing/2014/main" id="{86732B06-6213-0B4A-A042-60004B2B8E02}"/>
              </a:ext>
            </a:extLst>
          </p:cNvPr>
          <p:cNvSpPr>
            <a:spLocks noGrp="1"/>
          </p:cNvSpPr>
          <p:nvPr>
            <p:ph idx="1"/>
          </p:nvPr>
        </p:nvSpPr>
        <p:spPr>
          <a:xfrm>
            <a:off x="838200" y="1975525"/>
            <a:ext cx="10515600" cy="4351338"/>
          </a:xfrm>
        </p:spPr>
        <p:txBody>
          <a:bodyPr/>
          <a:lstStyle/>
          <a:p>
            <a:endParaRPr lang="en-US" dirty="0"/>
          </a:p>
          <a:p>
            <a:r>
              <a:rPr lang="en-US" dirty="0"/>
              <a:t>Jurisdictional Day Counting</a:t>
            </a:r>
          </a:p>
          <a:p>
            <a:r>
              <a:rPr lang="en-US" dirty="0"/>
              <a:t>Only Attorneys may represent Corporations/LLCs</a:t>
            </a:r>
          </a:p>
          <a:p>
            <a:r>
              <a:rPr lang="en-US" dirty="0"/>
              <a:t>Seeking redress of collection matter, Taxpayer Bill of Rights issues, and other equitable claims</a:t>
            </a:r>
          </a:p>
          <a:p>
            <a:r>
              <a:rPr lang="en-US" dirty="0"/>
              <a:t>Formal evidentiary rules for final hearing</a:t>
            </a:r>
          </a:p>
        </p:txBody>
      </p:sp>
      <p:sp>
        <p:nvSpPr>
          <p:cNvPr id="4" name="Slide Number Placeholder 3">
            <a:extLst>
              <a:ext uri="{FF2B5EF4-FFF2-40B4-BE49-F238E27FC236}">
                <a16:creationId xmlns:a16="http://schemas.microsoft.com/office/drawing/2014/main" id="{580D6795-15B1-CC4D-B2A0-352A87DF36EA}"/>
              </a:ext>
            </a:extLst>
          </p:cNvPr>
          <p:cNvSpPr>
            <a:spLocks noGrp="1"/>
          </p:cNvSpPr>
          <p:nvPr>
            <p:ph type="sldNum" sz="quarter" idx="12"/>
          </p:nvPr>
        </p:nvSpPr>
        <p:spPr/>
        <p:txBody>
          <a:bodyPr/>
          <a:lstStyle/>
          <a:p>
            <a:fld id="{52D86843-4C8E-AF4C-A9C0-A9B6B19D2CE3}" type="slidenum">
              <a:rPr lang="en-US" smtClean="0"/>
              <a:t>15</a:t>
            </a:fld>
            <a:endParaRPr lang="en-US" dirty="0"/>
          </a:p>
        </p:txBody>
      </p:sp>
    </p:spTree>
    <p:extLst>
      <p:ext uri="{BB962C8B-B14F-4D97-AF65-F5344CB8AC3E}">
        <p14:creationId xmlns:p14="http://schemas.microsoft.com/office/powerpoint/2010/main" val="1522715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3B2B6-5595-1543-845E-3DC8801B412C}"/>
              </a:ext>
            </a:extLst>
          </p:cNvPr>
          <p:cNvSpPr>
            <a:spLocks noGrp="1"/>
          </p:cNvSpPr>
          <p:nvPr>
            <p:ph type="title"/>
          </p:nvPr>
        </p:nvSpPr>
        <p:spPr>
          <a:xfrm>
            <a:off x="838200" y="814825"/>
            <a:ext cx="10515600" cy="1325563"/>
          </a:xfrm>
        </p:spPr>
        <p:txBody>
          <a:bodyPr/>
          <a:lstStyle/>
          <a:p>
            <a:r>
              <a:rPr lang="en-US" dirty="0"/>
              <a:t>Best Practices</a:t>
            </a:r>
          </a:p>
        </p:txBody>
      </p:sp>
      <p:sp>
        <p:nvSpPr>
          <p:cNvPr id="3" name="Content Placeholder 2">
            <a:extLst>
              <a:ext uri="{FF2B5EF4-FFF2-40B4-BE49-F238E27FC236}">
                <a16:creationId xmlns:a16="http://schemas.microsoft.com/office/drawing/2014/main" id="{9D892D93-75B2-D74B-BFD3-5E4162380B67}"/>
              </a:ext>
            </a:extLst>
          </p:cNvPr>
          <p:cNvSpPr>
            <a:spLocks noGrp="1"/>
          </p:cNvSpPr>
          <p:nvPr>
            <p:ph idx="1"/>
          </p:nvPr>
        </p:nvSpPr>
        <p:spPr>
          <a:xfrm>
            <a:off x="838200" y="1975525"/>
            <a:ext cx="10515600" cy="4351338"/>
          </a:xfrm>
        </p:spPr>
        <p:txBody>
          <a:bodyPr/>
          <a:lstStyle/>
          <a:p>
            <a:r>
              <a:rPr lang="en-US" dirty="0"/>
              <a:t>For discussion</a:t>
            </a:r>
          </a:p>
          <a:p>
            <a:pPr marL="0" indent="0">
              <a:buNone/>
            </a:pPr>
            <a:endParaRPr lang="en-US" dirty="0"/>
          </a:p>
        </p:txBody>
      </p:sp>
      <p:sp>
        <p:nvSpPr>
          <p:cNvPr id="4" name="Slide Number Placeholder 3">
            <a:extLst>
              <a:ext uri="{FF2B5EF4-FFF2-40B4-BE49-F238E27FC236}">
                <a16:creationId xmlns:a16="http://schemas.microsoft.com/office/drawing/2014/main" id="{4404C466-DA6D-0C4E-B454-81032D33A1F4}"/>
              </a:ext>
            </a:extLst>
          </p:cNvPr>
          <p:cNvSpPr>
            <a:spLocks noGrp="1"/>
          </p:cNvSpPr>
          <p:nvPr>
            <p:ph type="sldNum" sz="quarter" idx="12"/>
          </p:nvPr>
        </p:nvSpPr>
        <p:spPr/>
        <p:txBody>
          <a:bodyPr/>
          <a:lstStyle/>
          <a:p>
            <a:fld id="{52D86843-4C8E-AF4C-A9C0-A9B6B19D2CE3}" type="slidenum">
              <a:rPr lang="en-US" smtClean="0"/>
              <a:t>16</a:t>
            </a:fld>
            <a:endParaRPr lang="en-US" dirty="0"/>
          </a:p>
        </p:txBody>
      </p:sp>
    </p:spTree>
    <p:extLst>
      <p:ext uri="{BB962C8B-B14F-4D97-AF65-F5344CB8AC3E}">
        <p14:creationId xmlns:p14="http://schemas.microsoft.com/office/powerpoint/2010/main" val="4175782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97B6024D-608B-A040-8D35-B35D87C635D7}"/>
              </a:ext>
            </a:extLst>
          </p:cNvPr>
          <p:cNvSpPr>
            <a:spLocks noGrp="1"/>
          </p:cNvSpPr>
          <p:nvPr>
            <p:ph type="title"/>
          </p:nvPr>
        </p:nvSpPr>
        <p:spPr>
          <a:xfrm>
            <a:off x="838200" y="814825"/>
            <a:ext cx="10515600" cy="1325563"/>
          </a:xfrm>
        </p:spPr>
        <p:txBody>
          <a:bodyPr/>
          <a:lstStyle/>
          <a:p>
            <a:r>
              <a:rPr lang="en-US" altLang="en-US" dirty="0">
                <a:ea typeface="ＭＳ Ｐゴシック" panose="020B0600070205080204" pitchFamily="34" charset="-128"/>
              </a:rPr>
              <a:t>Questions?</a:t>
            </a:r>
          </a:p>
        </p:txBody>
      </p:sp>
      <p:sp>
        <p:nvSpPr>
          <p:cNvPr id="30723" name="Content Placeholder 2">
            <a:extLst>
              <a:ext uri="{FF2B5EF4-FFF2-40B4-BE49-F238E27FC236}">
                <a16:creationId xmlns:a16="http://schemas.microsoft.com/office/drawing/2014/main" id="{CAE75414-8BE2-1947-947B-167B89F864E5}"/>
              </a:ext>
            </a:extLst>
          </p:cNvPr>
          <p:cNvSpPr>
            <a:spLocks noGrp="1"/>
          </p:cNvSpPr>
          <p:nvPr>
            <p:ph idx="1"/>
          </p:nvPr>
        </p:nvSpPr>
        <p:spPr>
          <a:xfrm>
            <a:off x="499872" y="2442655"/>
            <a:ext cx="9710928" cy="4525963"/>
          </a:xfrm>
        </p:spPr>
        <p:txBody>
          <a:bodyPr/>
          <a:lstStyle/>
          <a:p>
            <a:pPr>
              <a:buFont typeface="Arial" panose="020B0604020202020204" pitchFamily="34" charset="0"/>
              <a:buNone/>
            </a:pPr>
            <a:r>
              <a:rPr lang="en-US" altLang="en-US" dirty="0">
                <a:ea typeface="ＭＳ Ｐゴシック" panose="020B0600070205080204" pitchFamily="34" charset="-128"/>
              </a:rPr>
              <a:t>For Additional Information Concerning This Presentation Please Contact:</a:t>
            </a:r>
          </a:p>
          <a:p>
            <a:pPr>
              <a:buFont typeface="Arial" panose="020B0604020202020204" pitchFamily="34" charset="0"/>
              <a:buNone/>
            </a:pPr>
            <a:endParaRPr lang="en-US" altLang="en-US" dirty="0">
              <a:ea typeface="ＭＳ Ｐゴシック" panose="020B0600070205080204" pitchFamily="34" charset="-128"/>
            </a:endParaRPr>
          </a:p>
          <a:p>
            <a:pPr>
              <a:buFont typeface="Arial" panose="020B0604020202020204" pitchFamily="34" charset="0"/>
              <a:buNone/>
            </a:pPr>
            <a:r>
              <a:rPr lang="en-US" altLang="en-US" sz="2000" dirty="0">
                <a:ea typeface="ＭＳ Ｐゴシック" panose="020B0600070205080204" pitchFamily="34" charset="-128"/>
              </a:rPr>
              <a:t>    Brian Fliflet		David J. Kupiec, CPA, JD		Natalie M. Martin, JD</a:t>
            </a:r>
          </a:p>
          <a:p>
            <a:pPr>
              <a:buFont typeface="Arial" panose="020B0604020202020204" pitchFamily="34" charset="0"/>
              <a:buNone/>
            </a:pPr>
            <a:r>
              <a:rPr lang="en-US" altLang="en-US" sz="2000" dirty="0">
                <a:ea typeface="ＭＳ Ｐゴシック" panose="020B0600070205080204" pitchFamily="34" charset="-128"/>
              </a:rPr>
              <a:t>    </a:t>
            </a:r>
            <a:r>
              <a:rPr lang="en-US" altLang="en-US" sz="1400" dirty="0">
                <a:ea typeface="ＭＳ Ｐゴシック" panose="020B0600070205080204" pitchFamily="34" charset="-128"/>
              </a:rPr>
              <a:t>IDOR – Acting General Counsel</a:t>
            </a:r>
            <a:r>
              <a:rPr lang="en-US" altLang="en-US" sz="2000" dirty="0">
                <a:ea typeface="ＭＳ Ｐゴシック" panose="020B0600070205080204" pitchFamily="34" charset="-128"/>
              </a:rPr>
              <a:t>	Kupiec &amp; Martin, LLC		Kupiec &amp; Martin, LLC</a:t>
            </a:r>
          </a:p>
          <a:p>
            <a:pPr>
              <a:buFont typeface="Arial" panose="020B0604020202020204" pitchFamily="34" charset="0"/>
              <a:buNone/>
            </a:pPr>
            <a:r>
              <a:rPr lang="en-US" altLang="en-US" sz="2000" dirty="0">
                <a:ea typeface="ＭＳ Ｐゴシック" panose="020B0600070205080204" pitchFamily="34" charset="-128"/>
              </a:rPr>
              <a:t>   	(312) 814-0004		(312) 632-1022			(312) 632-1023</a:t>
            </a:r>
          </a:p>
          <a:p>
            <a:pPr>
              <a:buFont typeface="Arial" panose="020B0604020202020204" pitchFamily="34" charset="0"/>
              <a:buNone/>
            </a:pPr>
            <a:r>
              <a:rPr lang="en-US" altLang="en-US" sz="2000" dirty="0">
                <a:ea typeface="ＭＳ Ｐゴシック" panose="020B0600070205080204" pitchFamily="34" charset="-128"/>
              </a:rPr>
              <a:t>	</a:t>
            </a:r>
            <a:r>
              <a:rPr lang="en-US" altLang="en-US" sz="1400" dirty="0" err="1">
                <a:ea typeface="ＭＳ Ｐゴシック" panose="020B0600070205080204" pitchFamily="34" charset="-128"/>
              </a:rPr>
              <a:t>Brian.Fliflet@Illinois.gov</a:t>
            </a:r>
            <a:r>
              <a:rPr lang="en-US" altLang="en-US" sz="1600" dirty="0">
                <a:ea typeface="ＭＳ Ｐゴシック" panose="020B0600070205080204" pitchFamily="34" charset="-128"/>
              </a:rPr>
              <a:t>	</a:t>
            </a:r>
            <a:r>
              <a:rPr lang="en-US" altLang="en-US" sz="1400" dirty="0">
                <a:ea typeface="ＭＳ Ｐゴシック" panose="020B0600070205080204" pitchFamily="34" charset="-128"/>
                <a:hlinkClick r:id="rId2"/>
              </a:rPr>
              <a:t>dkupiec@kupiecandmartin.com</a:t>
            </a:r>
            <a:r>
              <a:rPr lang="en-US" altLang="en-US" sz="1400" dirty="0">
                <a:ea typeface="ＭＳ Ｐゴシック" panose="020B0600070205080204" pitchFamily="34" charset="-128"/>
              </a:rPr>
              <a:t>		</a:t>
            </a:r>
            <a:r>
              <a:rPr lang="en-US" altLang="en-US" sz="1400" dirty="0">
                <a:ea typeface="ＭＳ Ｐゴシック" panose="020B0600070205080204" pitchFamily="34" charset="-128"/>
                <a:hlinkClick r:id="rId3"/>
              </a:rPr>
              <a:t>nmartin@kupiecandmartin.com</a:t>
            </a:r>
            <a:endParaRPr lang="en-US" altLang="en-US" sz="1400" dirty="0">
              <a:ea typeface="ＭＳ Ｐゴシック" panose="020B0600070205080204" pitchFamily="34" charset="-128"/>
            </a:endParaRPr>
          </a:p>
          <a:p>
            <a:pPr lvl="1">
              <a:buNone/>
            </a:pPr>
            <a:endParaRPr lang="en-US" altLang="en-US" sz="1400" dirty="0">
              <a:ea typeface="ＭＳ Ｐゴシック" panose="020B0600070205080204" pitchFamily="34" charset="-128"/>
            </a:endParaRPr>
          </a:p>
          <a:p>
            <a:pPr>
              <a:buFont typeface="Arial" panose="020B0604020202020204" pitchFamily="34" charset="0"/>
              <a:buNone/>
            </a:pPr>
            <a:endParaRPr lang="en-US" altLang="en-US" sz="2000" dirty="0">
              <a:ea typeface="ＭＳ Ｐゴシック" panose="020B0600070205080204" pitchFamily="34" charset="-128"/>
            </a:endParaRPr>
          </a:p>
        </p:txBody>
      </p:sp>
      <p:sp>
        <p:nvSpPr>
          <p:cNvPr id="2" name="Slide Number Placeholder 1">
            <a:extLst>
              <a:ext uri="{FF2B5EF4-FFF2-40B4-BE49-F238E27FC236}">
                <a16:creationId xmlns:a16="http://schemas.microsoft.com/office/drawing/2014/main" id="{3DF71F3E-06CC-004B-8385-520487CAD858}"/>
              </a:ext>
            </a:extLst>
          </p:cNvPr>
          <p:cNvSpPr>
            <a:spLocks noGrp="1"/>
          </p:cNvSpPr>
          <p:nvPr>
            <p:ph type="sldNum" sz="quarter" idx="12"/>
          </p:nvPr>
        </p:nvSpPr>
        <p:spPr/>
        <p:txBody>
          <a:bodyPr/>
          <a:lstStyle/>
          <a:p>
            <a:fld id="{52D86843-4C8E-AF4C-A9C0-A9B6B19D2CE3}" type="slidenum">
              <a:rPr lang="en-US" smtClean="0"/>
              <a:t>17</a:t>
            </a:fld>
            <a:endParaRPr lang="en-US" dirty="0"/>
          </a:p>
        </p:txBody>
      </p:sp>
    </p:spTree>
    <p:extLst>
      <p:ext uri="{BB962C8B-B14F-4D97-AF65-F5344CB8AC3E}">
        <p14:creationId xmlns:p14="http://schemas.microsoft.com/office/powerpoint/2010/main" val="1008136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79341-AA90-DA41-A75F-77F783822EB7}"/>
              </a:ext>
            </a:extLst>
          </p:cNvPr>
          <p:cNvSpPr>
            <a:spLocks noGrp="1"/>
          </p:cNvSpPr>
          <p:nvPr>
            <p:ph type="title"/>
          </p:nvPr>
        </p:nvSpPr>
        <p:spPr/>
        <p:txBody>
          <a:bodyPr/>
          <a:lstStyle/>
          <a:p>
            <a:pPr algn="ctr"/>
            <a:r>
              <a:rPr lang="en-US" dirty="0"/>
              <a:t>Practicing Before the Illinois Independent Tax Tribunal -  Overview</a:t>
            </a:r>
          </a:p>
        </p:txBody>
      </p:sp>
      <p:sp>
        <p:nvSpPr>
          <p:cNvPr id="3" name="Content Placeholder 2">
            <a:extLst>
              <a:ext uri="{FF2B5EF4-FFF2-40B4-BE49-F238E27FC236}">
                <a16:creationId xmlns:a16="http://schemas.microsoft.com/office/drawing/2014/main" id="{C891B4B8-87B4-D24A-AF21-4CD36286B6EF}"/>
              </a:ext>
            </a:extLst>
          </p:cNvPr>
          <p:cNvSpPr>
            <a:spLocks noGrp="1"/>
          </p:cNvSpPr>
          <p:nvPr>
            <p:ph idx="1"/>
          </p:nvPr>
        </p:nvSpPr>
        <p:spPr/>
        <p:txBody>
          <a:bodyPr/>
          <a:lstStyle/>
          <a:p>
            <a:r>
              <a:rPr lang="en-US" dirty="0"/>
              <a:t>Representation by an Attorney </a:t>
            </a:r>
          </a:p>
          <a:p>
            <a:r>
              <a:rPr lang="en-US" dirty="0"/>
              <a:t>Determine if Tax Tribunal is best venue for your client</a:t>
            </a:r>
          </a:p>
          <a:p>
            <a:r>
              <a:rPr lang="en-US" dirty="0"/>
              <a:t>Understanding of underlying tax technical issue(s)</a:t>
            </a:r>
          </a:p>
          <a:p>
            <a:r>
              <a:rPr lang="en-US" dirty="0"/>
              <a:t>Preparing and Filing Protest – Redaction of Confidential Information</a:t>
            </a:r>
          </a:p>
          <a:p>
            <a:r>
              <a:rPr lang="en-US" dirty="0"/>
              <a:t>Status Hearings/Discovery/Motions/Hearing</a:t>
            </a:r>
          </a:p>
          <a:p>
            <a:r>
              <a:rPr lang="en-US" dirty="0"/>
              <a:t>Mediation Option</a:t>
            </a:r>
          </a:p>
          <a:p>
            <a:r>
              <a:rPr lang="en-US" dirty="0"/>
              <a:t>Disposition – Settlement/Decision/Appeal</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2E2D543E-224E-D240-B45E-9DE6902F72F4}"/>
              </a:ext>
            </a:extLst>
          </p:cNvPr>
          <p:cNvSpPr>
            <a:spLocks noGrp="1"/>
          </p:cNvSpPr>
          <p:nvPr>
            <p:ph type="sldNum" sz="quarter" idx="12"/>
          </p:nvPr>
        </p:nvSpPr>
        <p:spPr/>
        <p:txBody>
          <a:bodyPr/>
          <a:lstStyle/>
          <a:p>
            <a:fld id="{52D86843-4C8E-AF4C-A9C0-A9B6B19D2CE3}" type="slidenum">
              <a:rPr lang="en-US" smtClean="0"/>
              <a:t>2</a:t>
            </a:fld>
            <a:endParaRPr lang="en-US" dirty="0"/>
          </a:p>
        </p:txBody>
      </p:sp>
    </p:spTree>
    <p:extLst>
      <p:ext uri="{BB962C8B-B14F-4D97-AF65-F5344CB8AC3E}">
        <p14:creationId xmlns:p14="http://schemas.microsoft.com/office/powerpoint/2010/main" val="2783627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366F-6183-7E42-B42F-F5175BC67453}"/>
              </a:ext>
            </a:extLst>
          </p:cNvPr>
          <p:cNvSpPr>
            <a:spLocks noGrp="1"/>
          </p:cNvSpPr>
          <p:nvPr>
            <p:ph type="title"/>
          </p:nvPr>
        </p:nvSpPr>
        <p:spPr>
          <a:xfrm>
            <a:off x="838200" y="814825"/>
            <a:ext cx="10515600" cy="1325563"/>
          </a:xfrm>
        </p:spPr>
        <p:txBody>
          <a:bodyPr/>
          <a:lstStyle/>
          <a:p>
            <a:r>
              <a:rPr lang="en-US" dirty="0"/>
              <a:t>Background of the Illinois Independent Tax Tribunal</a:t>
            </a:r>
          </a:p>
        </p:txBody>
      </p:sp>
      <p:sp>
        <p:nvSpPr>
          <p:cNvPr id="3" name="Content Placeholder 2">
            <a:extLst>
              <a:ext uri="{FF2B5EF4-FFF2-40B4-BE49-F238E27FC236}">
                <a16:creationId xmlns:a16="http://schemas.microsoft.com/office/drawing/2014/main" id="{3E2C2174-565C-DC4F-BF6A-21BDB98E3436}"/>
              </a:ext>
            </a:extLst>
          </p:cNvPr>
          <p:cNvSpPr>
            <a:spLocks noGrp="1"/>
          </p:cNvSpPr>
          <p:nvPr>
            <p:ph idx="1"/>
          </p:nvPr>
        </p:nvSpPr>
        <p:spPr>
          <a:xfrm>
            <a:off x="838200" y="1975525"/>
            <a:ext cx="10515600" cy="4351338"/>
          </a:xfrm>
        </p:spPr>
        <p:txBody>
          <a:bodyPr/>
          <a:lstStyle/>
          <a:p>
            <a:endParaRPr lang="en-US" dirty="0"/>
          </a:p>
          <a:p>
            <a:r>
              <a:rPr lang="en-US" dirty="0"/>
              <a:t>Why Established – Independence from IDOR</a:t>
            </a:r>
          </a:p>
          <a:p>
            <a:r>
              <a:rPr lang="en-US" dirty="0"/>
              <a:t>When Allowed – Matters Assessed or Denied Greater Than $15,000</a:t>
            </a:r>
          </a:p>
          <a:p>
            <a:r>
              <a:rPr lang="en-US" dirty="0"/>
              <a:t>Filing Requirements – Protest &amp; $500 Filing Fee</a:t>
            </a:r>
          </a:p>
          <a:p>
            <a:r>
              <a:rPr lang="en-US" dirty="0"/>
              <a:t>Judges – Tax Tribunal Judges Only Work on IL Tax Matters</a:t>
            </a:r>
          </a:p>
          <a:p>
            <a:r>
              <a:rPr lang="en-US" dirty="0"/>
              <a:t>Other Options – Illinois Circuit Court: Monies Protest Act Payment</a:t>
            </a:r>
          </a:p>
          <a:p>
            <a:r>
              <a:rPr lang="en-US" dirty="0"/>
              <a:t>Procedures – Status Hearings, Discovery, Motions, Trial, Decision</a:t>
            </a:r>
          </a:p>
          <a:p>
            <a:r>
              <a:rPr lang="en-US" dirty="0"/>
              <a:t>Decision - Can Be Appealed to IL Appellate Court </a:t>
            </a:r>
          </a:p>
          <a:p>
            <a:endParaRPr lang="en-US" dirty="0"/>
          </a:p>
        </p:txBody>
      </p:sp>
      <p:sp>
        <p:nvSpPr>
          <p:cNvPr id="4" name="Slide Number Placeholder 3">
            <a:extLst>
              <a:ext uri="{FF2B5EF4-FFF2-40B4-BE49-F238E27FC236}">
                <a16:creationId xmlns:a16="http://schemas.microsoft.com/office/drawing/2014/main" id="{BD5649DB-8EDF-204C-A6B2-E7B2EE4AA1AB}"/>
              </a:ext>
            </a:extLst>
          </p:cNvPr>
          <p:cNvSpPr>
            <a:spLocks noGrp="1"/>
          </p:cNvSpPr>
          <p:nvPr>
            <p:ph type="sldNum" sz="quarter" idx="12"/>
          </p:nvPr>
        </p:nvSpPr>
        <p:spPr/>
        <p:txBody>
          <a:bodyPr/>
          <a:lstStyle/>
          <a:p>
            <a:fld id="{52D86843-4C8E-AF4C-A9C0-A9B6B19D2CE3}" type="slidenum">
              <a:rPr lang="en-US" smtClean="0"/>
              <a:t>3</a:t>
            </a:fld>
            <a:endParaRPr lang="en-US" dirty="0"/>
          </a:p>
        </p:txBody>
      </p:sp>
    </p:spTree>
    <p:extLst>
      <p:ext uri="{BB962C8B-B14F-4D97-AF65-F5344CB8AC3E}">
        <p14:creationId xmlns:p14="http://schemas.microsoft.com/office/powerpoint/2010/main" val="138251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366F-6183-7E42-B42F-F5175BC67453}"/>
              </a:ext>
            </a:extLst>
          </p:cNvPr>
          <p:cNvSpPr>
            <a:spLocks noGrp="1"/>
          </p:cNvSpPr>
          <p:nvPr>
            <p:ph type="title"/>
          </p:nvPr>
        </p:nvSpPr>
        <p:spPr>
          <a:xfrm>
            <a:off x="838200" y="814825"/>
            <a:ext cx="10515600" cy="1325563"/>
          </a:xfrm>
        </p:spPr>
        <p:txBody>
          <a:bodyPr/>
          <a:lstStyle/>
          <a:p>
            <a:r>
              <a:rPr lang="en-US" dirty="0"/>
              <a:t>Understanding the Illinois Independent Tax Tribunal</a:t>
            </a:r>
          </a:p>
        </p:txBody>
      </p:sp>
      <p:sp>
        <p:nvSpPr>
          <p:cNvPr id="3" name="Content Placeholder 2">
            <a:extLst>
              <a:ext uri="{FF2B5EF4-FFF2-40B4-BE49-F238E27FC236}">
                <a16:creationId xmlns:a16="http://schemas.microsoft.com/office/drawing/2014/main" id="{3E2C2174-565C-DC4F-BF6A-21BDB98E3436}"/>
              </a:ext>
            </a:extLst>
          </p:cNvPr>
          <p:cNvSpPr>
            <a:spLocks noGrp="1"/>
          </p:cNvSpPr>
          <p:nvPr>
            <p:ph idx="1"/>
          </p:nvPr>
        </p:nvSpPr>
        <p:spPr>
          <a:xfrm>
            <a:off x="838200" y="1975525"/>
            <a:ext cx="10515600" cy="4351338"/>
          </a:xfrm>
        </p:spPr>
        <p:txBody>
          <a:bodyPr/>
          <a:lstStyle/>
          <a:p>
            <a:endParaRPr lang="en-US" dirty="0"/>
          </a:p>
          <a:p>
            <a:r>
              <a:rPr lang="en-US" dirty="0"/>
              <a:t>Filings – Confidential Taxpayer information may be redacted</a:t>
            </a:r>
          </a:p>
          <a:p>
            <a:r>
              <a:rPr lang="en-US" dirty="0"/>
              <a:t>Status Hearings – Allows Taxpayer and IDOR to provide additional information to resolve matter</a:t>
            </a:r>
          </a:p>
          <a:p>
            <a:r>
              <a:rPr lang="en-US" dirty="0"/>
              <a:t>Mediation – Process during case aimed to resolve matter</a:t>
            </a:r>
          </a:p>
          <a:p>
            <a:r>
              <a:rPr lang="en-US" dirty="0"/>
              <a:t>Process – Similar to Circuit Court with Status, Discovery, Motions, …</a:t>
            </a:r>
          </a:p>
          <a:p>
            <a:r>
              <a:rPr lang="en-US" dirty="0"/>
              <a:t>Benefits – Taxpayers do not have to pay tax to appear before Tax Tribunal, Presenting cases before Judges with tax expertise, Smaller dockets, Mediation, …</a:t>
            </a:r>
          </a:p>
        </p:txBody>
      </p:sp>
      <p:sp>
        <p:nvSpPr>
          <p:cNvPr id="4" name="Slide Number Placeholder 3">
            <a:extLst>
              <a:ext uri="{FF2B5EF4-FFF2-40B4-BE49-F238E27FC236}">
                <a16:creationId xmlns:a16="http://schemas.microsoft.com/office/drawing/2014/main" id="{BD5649DB-8EDF-204C-A6B2-E7B2EE4AA1AB}"/>
              </a:ext>
            </a:extLst>
          </p:cNvPr>
          <p:cNvSpPr>
            <a:spLocks noGrp="1"/>
          </p:cNvSpPr>
          <p:nvPr>
            <p:ph type="sldNum" sz="quarter" idx="12"/>
          </p:nvPr>
        </p:nvSpPr>
        <p:spPr/>
        <p:txBody>
          <a:bodyPr/>
          <a:lstStyle/>
          <a:p>
            <a:fld id="{52D86843-4C8E-AF4C-A9C0-A9B6B19D2CE3}" type="slidenum">
              <a:rPr lang="en-US" smtClean="0"/>
              <a:t>4</a:t>
            </a:fld>
            <a:endParaRPr lang="en-US" dirty="0"/>
          </a:p>
        </p:txBody>
      </p:sp>
      <p:sp>
        <p:nvSpPr>
          <p:cNvPr id="5" name="TextBox 4">
            <a:extLst>
              <a:ext uri="{FF2B5EF4-FFF2-40B4-BE49-F238E27FC236}">
                <a16:creationId xmlns:a16="http://schemas.microsoft.com/office/drawing/2014/main" id="{4557F034-33FF-5F4F-8914-9259C73AC8C0}"/>
              </a:ext>
            </a:extLst>
          </p:cNvPr>
          <p:cNvSpPr txBox="1"/>
          <p:nvPr/>
        </p:nvSpPr>
        <p:spPr>
          <a:xfrm>
            <a:off x="5578997" y="2696901"/>
            <a:ext cx="184731" cy="646331"/>
          </a:xfrm>
          <a:prstGeom prst="rect">
            <a:avLst/>
          </a:prstGeom>
          <a:noFill/>
        </p:spPr>
        <p:txBody>
          <a:bodyPr wrap="none" rtlCol="0">
            <a:spAutoFit/>
          </a:bodyPr>
          <a:lstStyle/>
          <a:p>
            <a:endParaRPr lang="en-US" dirty="0"/>
          </a:p>
          <a:p>
            <a:endParaRPr lang="en-US" dirty="0"/>
          </a:p>
        </p:txBody>
      </p:sp>
    </p:spTree>
    <p:extLst>
      <p:ext uri="{BB962C8B-B14F-4D97-AF65-F5344CB8AC3E}">
        <p14:creationId xmlns:p14="http://schemas.microsoft.com/office/powerpoint/2010/main" val="777886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4FB00-2978-7C42-A825-1752F999C46B}"/>
              </a:ext>
            </a:extLst>
          </p:cNvPr>
          <p:cNvSpPr>
            <a:spLocks noGrp="1"/>
          </p:cNvSpPr>
          <p:nvPr>
            <p:ph type="title"/>
          </p:nvPr>
        </p:nvSpPr>
        <p:spPr>
          <a:xfrm>
            <a:off x="838200" y="799835"/>
            <a:ext cx="10515600" cy="1325563"/>
          </a:xfrm>
        </p:spPr>
        <p:txBody>
          <a:bodyPr/>
          <a:lstStyle/>
          <a:p>
            <a:r>
              <a:rPr lang="en-US" dirty="0"/>
              <a:t>Illinois Independent Tax Tribunal - Statistics</a:t>
            </a:r>
          </a:p>
        </p:txBody>
      </p:sp>
      <p:sp>
        <p:nvSpPr>
          <p:cNvPr id="3" name="Content Placeholder 2">
            <a:extLst>
              <a:ext uri="{FF2B5EF4-FFF2-40B4-BE49-F238E27FC236}">
                <a16:creationId xmlns:a16="http://schemas.microsoft.com/office/drawing/2014/main" id="{035D3FA6-7093-2448-8F62-05E433928A9A}"/>
              </a:ext>
            </a:extLst>
          </p:cNvPr>
          <p:cNvSpPr>
            <a:spLocks noGrp="1"/>
          </p:cNvSpPr>
          <p:nvPr>
            <p:ph idx="1"/>
          </p:nvPr>
        </p:nvSpPr>
        <p:spPr>
          <a:xfrm>
            <a:off x="838200" y="1975525"/>
            <a:ext cx="10515600" cy="4351338"/>
          </a:xfrm>
        </p:spPr>
        <p:txBody>
          <a:bodyPr/>
          <a:lstStyle/>
          <a:p>
            <a:r>
              <a:rPr lang="en-US" dirty="0"/>
              <a:t>2014 – Present</a:t>
            </a:r>
          </a:p>
          <a:p>
            <a:r>
              <a:rPr lang="en-US" dirty="0"/>
              <a:t>Cases Filed – over 2,000</a:t>
            </a:r>
          </a:p>
          <a:p>
            <a:r>
              <a:rPr lang="en-US" dirty="0"/>
              <a:t>Cases Closed – approximately 85%</a:t>
            </a:r>
          </a:p>
          <a:p>
            <a:r>
              <a:rPr lang="en-US" dirty="0"/>
              <a:t>Avg. Litigation Time – approximately 2 years</a:t>
            </a:r>
          </a:p>
        </p:txBody>
      </p:sp>
      <p:sp>
        <p:nvSpPr>
          <p:cNvPr id="4" name="Slide Number Placeholder 3">
            <a:extLst>
              <a:ext uri="{FF2B5EF4-FFF2-40B4-BE49-F238E27FC236}">
                <a16:creationId xmlns:a16="http://schemas.microsoft.com/office/drawing/2014/main" id="{E546E9C7-E4A7-714B-AE1D-9B0104B11E0C}"/>
              </a:ext>
            </a:extLst>
          </p:cNvPr>
          <p:cNvSpPr>
            <a:spLocks noGrp="1"/>
          </p:cNvSpPr>
          <p:nvPr>
            <p:ph type="sldNum" sz="quarter" idx="12"/>
          </p:nvPr>
        </p:nvSpPr>
        <p:spPr/>
        <p:txBody>
          <a:bodyPr/>
          <a:lstStyle/>
          <a:p>
            <a:fld id="{52D86843-4C8E-AF4C-A9C0-A9B6B19D2CE3}" type="slidenum">
              <a:rPr lang="en-US" smtClean="0"/>
              <a:t>5</a:t>
            </a:fld>
            <a:endParaRPr lang="en-US" dirty="0"/>
          </a:p>
        </p:txBody>
      </p:sp>
    </p:spTree>
    <p:extLst>
      <p:ext uri="{BB962C8B-B14F-4D97-AF65-F5344CB8AC3E}">
        <p14:creationId xmlns:p14="http://schemas.microsoft.com/office/powerpoint/2010/main" val="108278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C4DE0-93DE-61EA-547B-539B7D141CCA}"/>
              </a:ext>
            </a:extLst>
          </p:cNvPr>
          <p:cNvSpPr>
            <a:spLocks noGrp="1"/>
          </p:cNvSpPr>
          <p:nvPr>
            <p:ph type="title"/>
          </p:nvPr>
        </p:nvSpPr>
        <p:spPr/>
        <p:txBody>
          <a:bodyPr/>
          <a:lstStyle/>
          <a:p>
            <a:r>
              <a:rPr lang="en-US" dirty="0"/>
              <a:t>Illinois Independent Tax Tribunal Decisions</a:t>
            </a:r>
          </a:p>
        </p:txBody>
      </p:sp>
      <p:graphicFrame>
        <p:nvGraphicFramePr>
          <p:cNvPr id="7" name="Content Placeholder 6">
            <a:extLst>
              <a:ext uri="{FF2B5EF4-FFF2-40B4-BE49-F238E27FC236}">
                <a16:creationId xmlns:a16="http://schemas.microsoft.com/office/drawing/2014/main" id="{AE585AD6-AC3D-98C1-08C6-C109091F8AD8}"/>
              </a:ext>
            </a:extLst>
          </p:cNvPr>
          <p:cNvGraphicFramePr>
            <a:graphicFrameLocks noGrp="1"/>
          </p:cNvGraphicFramePr>
          <p:nvPr>
            <p:ph idx="1"/>
            <p:extLst/>
          </p:nvPr>
        </p:nvGraphicFramePr>
        <p:xfrm>
          <a:off x="1841500" y="1690688"/>
          <a:ext cx="8223250" cy="4178304"/>
        </p:xfrm>
        <a:graphic>
          <a:graphicData uri="http://schemas.openxmlformats.org/drawingml/2006/table">
            <a:tbl>
              <a:tblPr firstRow="1" firstCol="1" bandRow="1">
                <a:tableStyleId>{5C22544A-7EE6-4342-B048-85BDC9FD1C3A}</a:tableStyleId>
              </a:tblPr>
              <a:tblGrid>
                <a:gridCol w="511175">
                  <a:extLst>
                    <a:ext uri="{9D8B030D-6E8A-4147-A177-3AD203B41FA5}">
                      <a16:colId xmlns:a16="http://schemas.microsoft.com/office/drawing/2014/main" val="1871550898"/>
                    </a:ext>
                  </a:extLst>
                </a:gridCol>
                <a:gridCol w="1028700">
                  <a:extLst>
                    <a:ext uri="{9D8B030D-6E8A-4147-A177-3AD203B41FA5}">
                      <a16:colId xmlns:a16="http://schemas.microsoft.com/office/drawing/2014/main" val="2326372353"/>
                    </a:ext>
                  </a:extLst>
                </a:gridCol>
                <a:gridCol w="1371600">
                  <a:extLst>
                    <a:ext uri="{9D8B030D-6E8A-4147-A177-3AD203B41FA5}">
                      <a16:colId xmlns:a16="http://schemas.microsoft.com/office/drawing/2014/main" val="982674749"/>
                    </a:ext>
                  </a:extLst>
                </a:gridCol>
                <a:gridCol w="1885950">
                  <a:extLst>
                    <a:ext uri="{9D8B030D-6E8A-4147-A177-3AD203B41FA5}">
                      <a16:colId xmlns:a16="http://schemas.microsoft.com/office/drawing/2014/main" val="2477091358"/>
                    </a:ext>
                  </a:extLst>
                </a:gridCol>
                <a:gridCol w="914400">
                  <a:extLst>
                    <a:ext uri="{9D8B030D-6E8A-4147-A177-3AD203B41FA5}">
                      <a16:colId xmlns:a16="http://schemas.microsoft.com/office/drawing/2014/main" val="204625697"/>
                    </a:ext>
                  </a:extLst>
                </a:gridCol>
                <a:gridCol w="1543050">
                  <a:extLst>
                    <a:ext uri="{9D8B030D-6E8A-4147-A177-3AD203B41FA5}">
                      <a16:colId xmlns:a16="http://schemas.microsoft.com/office/drawing/2014/main" val="1803674464"/>
                    </a:ext>
                  </a:extLst>
                </a:gridCol>
                <a:gridCol w="968375">
                  <a:extLst>
                    <a:ext uri="{9D8B030D-6E8A-4147-A177-3AD203B41FA5}">
                      <a16:colId xmlns:a16="http://schemas.microsoft.com/office/drawing/2014/main" val="1056569119"/>
                    </a:ext>
                  </a:extLst>
                </a:gridCol>
              </a:tblGrid>
              <a:tr h="0">
                <a:tc>
                  <a:txBody>
                    <a:bodyPr/>
                    <a:lstStyle/>
                    <a:p>
                      <a:pPr marL="0" marR="0">
                        <a:lnSpc>
                          <a:spcPct val="107000"/>
                        </a:lnSpc>
                        <a:spcBef>
                          <a:spcPts val="0"/>
                        </a:spcBef>
                        <a:spcAft>
                          <a:spcPts val="6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Year</a:t>
                      </a:r>
                    </a:p>
                  </a:txBody>
                  <a:tcPr marL="68580" marR="68580" marT="0" marB="0"/>
                </a:tc>
                <a:tc>
                  <a:txBody>
                    <a:bodyPr/>
                    <a:lstStyle/>
                    <a:p>
                      <a:pPr marL="0" marR="0">
                        <a:lnSpc>
                          <a:spcPct val="107000"/>
                        </a:lnSpc>
                        <a:spcBef>
                          <a:spcPts val="0"/>
                        </a:spcBef>
                        <a:spcAft>
                          <a:spcPts val="600"/>
                        </a:spcAft>
                      </a:pPr>
                      <a:r>
                        <a:rPr lang="en-US" sz="1100" dirty="0">
                          <a:effectLst/>
                        </a:rPr>
                        <a:t>Tax Type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600"/>
                        </a:spcAft>
                      </a:pPr>
                      <a:r>
                        <a:rPr lang="en-US" sz="1100" dirty="0">
                          <a:effectLst/>
                        </a:rPr>
                        <a:t>Issue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600"/>
                        </a:spcAft>
                      </a:pPr>
                      <a:r>
                        <a:rPr lang="en-US" sz="1100" dirty="0">
                          <a:effectLst/>
                        </a:rPr>
                        <a:t>Taxpayer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600"/>
                        </a:spcAft>
                      </a:pPr>
                      <a:r>
                        <a:rPr lang="en-US" sz="1100" dirty="0">
                          <a:effectLst/>
                        </a:rPr>
                        <a:t>Docket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600"/>
                        </a:spcAft>
                      </a:pPr>
                      <a:r>
                        <a:rPr lang="en-US" sz="1100" dirty="0">
                          <a:effectLst/>
                        </a:rPr>
                        <a:t>Result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600"/>
                        </a:spcAft>
                      </a:pPr>
                      <a:r>
                        <a:rPr lang="en-US" sz="1100" dirty="0">
                          <a:effectLst/>
                        </a:rPr>
                        <a:t>Appeal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2718956"/>
                  </a:ext>
                </a:extLst>
              </a:tr>
              <a:tr h="0">
                <a:tc>
                  <a:txBody>
                    <a:bodyPr/>
                    <a:lstStyle/>
                    <a:p>
                      <a:pPr marL="0" marR="0">
                        <a:lnSpc>
                          <a:spcPct val="107000"/>
                        </a:lnSpc>
                        <a:spcBef>
                          <a:spcPts val="0"/>
                        </a:spcBef>
                        <a:spcAft>
                          <a:spcPts val="0"/>
                        </a:spcAft>
                      </a:pPr>
                      <a:r>
                        <a:rPr lang="en-US" sz="1100" dirty="0">
                          <a:effectLst/>
                        </a:rPr>
                        <a:t>2018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Use tax</a:t>
                      </a:r>
                    </a:p>
                  </a:txBody>
                  <a:tcPr marL="68580" marR="68580" marT="0" marB="0"/>
                </a:tc>
                <a:tc>
                  <a:txBody>
                    <a:bodyPr/>
                    <a:lstStyle/>
                    <a:p>
                      <a:pPr marL="0" marR="0">
                        <a:lnSpc>
                          <a:spcPct val="107000"/>
                        </a:lnSpc>
                        <a:spcBef>
                          <a:spcPts val="0"/>
                        </a:spcBef>
                        <a:spcAft>
                          <a:spcPts val="0"/>
                        </a:spcAft>
                      </a:pPr>
                      <a:r>
                        <a:rPr lang="en-US" sz="1100" dirty="0">
                          <a:effectLst/>
                        </a:rPr>
                        <a:t>Governmental body exemption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Water’s Edge Golf Mgmt LLC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17 TT 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canceled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2346446"/>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Use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Statute of limitations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Redbox Automated Retail LLC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17 TT 45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Claim denial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9350421"/>
                  </a:ext>
                </a:extLst>
              </a:tr>
              <a:tr h="0">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Use tax</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Temporary storage exemption</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Safety-Kleen Systems Inc.</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16 TT 167</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Liability upheld</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Affirmed</a:t>
                      </a:r>
                    </a:p>
                  </a:txBody>
                  <a:tcPr marL="68580" marR="68580" marT="0" marB="0"/>
                </a:tc>
                <a:extLst>
                  <a:ext uri="{0D108BD9-81ED-4DB2-BD59-A6C34878D82A}">
                    <a16:rowId xmlns:a16="http://schemas.microsoft.com/office/drawing/2014/main" val="2724418178"/>
                  </a:ext>
                </a:extLst>
              </a:tr>
              <a:tr h="0">
                <a:tc>
                  <a:txBody>
                    <a:bodyPr/>
                    <a:lstStyle/>
                    <a:p>
                      <a:pPr marL="0" marR="0">
                        <a:lnSpc>
                          <a:spcPct val="107000"/>
                        </a:lnSpc>
                        <a:spcBef>
                          <a:spcPts val="0"/>
                        </a:spcBef>
                        <a:spcAft>
                          <a:spcPts val="0"/>
                        </a:spcAft>
                      </a:pPr>
                      <a:r>
                        <a:rPr lang="en-US" sz="1100" dirty="0">
                          <a:effectLst/>
                        </a:rPr>
                        <a:t>2017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Use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Consumable supplies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Horsehead Corp.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227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Affirmed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652629"/>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Financial organization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Premier Auto Finance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15 TT 175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Claim denial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0056951"/>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Sales factor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Computer Associates Inc. &amp; Subs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16 TT 52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1272480"/>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ROT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Trade-in credits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Motor Werks of Hoffman Estates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222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8445769"/>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ROT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Fraud penalty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Skyline Corner Mart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15 TT 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199406"/>
                  </a:ext>
                </a:extLst>
              </a:tr>
              <a:tr h="0">
                <a:tc>
                  <a:txBody>
                    <a:bodyPr/>
                    <a:lstStyle/>
                    <a:p>
                      <a:pPr marL="0" marR="0">
                        <a:lnSpc>
                          <a:spcPct val="107000"/>
                        </a:lnSpc>
                        <a:spcBef>
                          <a:spcPts val="0"/>
                        </a:spcBef>
                        <a:spcAft>
                          <a:spcPts val="0"/>
                        </a:spcAft>
                      </a:pPr>
                      <a:r>
                        <a:rPr lang="en-US" sz="1100" dirty="0">
                          <a:effectLst/>
                        </a:rPr>
                        <a:t>2016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Apportionment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Security Life of Denver Insurance Co.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89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Tax upheld (default)</a:t>
                      </a:r>
                    </a:p>
                    <a:p>
                      <a:pPr marL="0" marR="0">
                        <a:lnSpc>
                          <a:spcPct val="107000"/>
                        </a:lnSpc>
                        <a:spcBef>
                          <a:spcPts val="0"/>
                        </a:spcBef>
                        <a:spcAft>
                          <a:spcPts val="0"/>
                        </a:spcAft>
                      </a:pPr>
                      <a:r>
                        <a:rPr lang="en-US" sz="1100" dirty="0">
                          <a:effectLst/>
                        </a:rPr>
                        <a:t>Penalties abated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8919876"/>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Motor fuel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Compressed natural gas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Waste Management of IL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15 TT 130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Reversed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2248514"/>
                  </a:ext>
                </a:extLst>
              </a:tr>
              <a:tr h="0">
                <a:tc>
                  <a:txBody>
                    <a:bodyPr/>
                    <a:lstStyle/>
                    <a:p>
                      <a:pPr marL="0" marR="0">
                        <a:lnSpc>
                          <a:spcPct val="107000"/>
                        </a:lnSpc>
                        <a:spcBef>
                          <a:spcPts val="0"/>
                        </a:spcBef>
                        <a:spcAft>
                          <a:spcPts val="0"/>
                        </a:spcAft>
                      </a:pPr>
                      <a:r>
                        <a:rPr lang="en-US" sz="1100" dirty="0">
                          <a:effectLst/>
                        </a:rPr>
                        <a:t>2015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Federal change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Rogers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153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Affirmed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3077877"/>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Residency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Corbin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canceled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2147914"/>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Throwback sales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Innophos Holdings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214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1250897"/>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Use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Construction contractor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Nokia Solutions &amp; Networks USA LLC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8184560"/>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Responsible officer penalty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14 TT 135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 in part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94465172"/>
                  </a:ext>
                </a:extLst>
              </a:tr>
            </a:tbl>
          </a:graphicData>
        </a:graphic>
      </p:graphicFrame>
    </p:spTree>
    <p:extLst>
      <p:ext uri="{BB962C8B-B14F-4D97-AF65-F5344CB8AC3E}">
        <p14:creationId xmlns:p14="http://schemas.microsoft.com/office/powerpoint/2010/main" val="371703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3FADD-AD95-30E1-7FF9-9CDC938EBCA7}"/>
              </a:ext>
            </a:extLst>
          </p:cNvPr>
          <p:cNvSpPr>
            <a:spLocks noGrp="1"/>
          </p:cNvSpPr>
          <p:nvPr>
            <p:ph type="ctrTitle"/>
          </p:nvPr>
        </p:nvSpPr>
        <p:spPr>
          <a:xfrm>
            <a:off x="1524000" y="1122363"/>
            <a:ext cx="9144000" cy="642269"/>
          </a:xfrm>
        </p:spPr>
        <p:txBody>
          <a:bodyPr>
            <a:normAutofit fontScale="90000"/>
          </a:bodyPr>
          <a:lstStyle/>
          <a:p>
            <a:pPr algn="l"/>
            <a:r>
              <a:rPr lang="en-US" sz="4400" dirty="0"/>
              <a:t>Illinois Independent Tax Tribunal Decisions</a:t>
            </a:r>
          </a:p>
        </p:txBody>
      </p:sp>
      <p:sp>
        <p:nvSpPr>
          <p:cNvPr id="3" name="Subtitle 2">
            <a:extLst>
              <a:ext uri="{FF2B5EF4-FFF2-40B4-BE49-F238E27FC236}">
                <a16:creationId xmlns:a16="http://schemas.microsoft.com/office/drawing/2014/main" id="{0764101F-8529-E724-9EAB-110D6392C031}"/>
              </a:ext>
            </a:extLst>
          </p:cNvPr>
          <p:cNvSpPr>
            <a:spLocks noGrp="1"/>
          </p:cNvSpPr>
          <p:nvPr>
            <p:ph type="subTitle" idx="1"/>
          </p:nvPr>
        </p:nvSpPr>
        <p:spPr>
          <a:xfrm>
            <a:off x="1524000" y="2028825"/>
            <a:ext cx="9144000" cy="3228975"/>
          </a:xfrm>
        </p:spPr>
        <p:txBody>
          <a:bodyPr/>
          <a:lstStyle/>
          <a:p>
            <a:endParaRPr lang="en-US" dirty="0"/>
          </a:p>
        </p:txBody>
      </p:sp>
      <p:graphicFrame>
        <p:nvGraphicFramePr>
          <p:cNvPr id="5" name="Table 4">
            <a:extLst>
              <a:ext uri="{FF2B5EF4-FFF2-40B4-BE49-F238E27FC236}">
                <a16:creationId xmlns:a16="http://schemas.microsoft.com/office/drawing/2014/main" id="{C7106612-93A5-5C23-993F-9206DA6B8994}"/>
              </a:ext>
            </a:extLst>
          </p:cNvPr>
          <p:cNvGraphicFramePr>
            <a:graphicFrameLocks noGrp="1"/>
          </p:cNvGraphicFramePr>
          <p:nvPr>
            <p:extLst/>
          </p:nvPr>
        </p:nvGraphicFramePr>
        <p:xfrm>
          <a:off x="1920207" y="2028825"/>
          <a:ext cx="8223250" cy="3305177"/>
        </p:xfrm>
        <a:graphic>
          <a:graphicData uri="http://schemas.openxmlformats.org/drawingml/2006/table">
            <a:tbl>
              <a:tblPr firstRow="1" firstCol="1" bandRow="1">
                <a:tableStyleId>{5C22544A-7EE6-4342-B048-85BDC9FD1C3A}</a:tableStyleId>
              </a:tblPr>
              <a:tblGrid>
                <a:gridCol w="511175">
                  <a:extLst>
                    <a:ext uri="{9D8B030D-6E8A-4147-A177-3AD203B41FA5}">
                      <a16:colId xmlns:a16="http://schemas.microsoft.com/office/drawing/2014/main" val="91133246"/>
                    </a:ext>
                  </a:extLst>
                </a:gridCol>
                <a:gridCol w="1028700">
                  <a:extLst>
                    <a:ext uri="{9D8B030D-6E8A-4147-A177-3AD203B41FA5}">
                      <a16:colId xmlns:a16="http://schemas.microsoft.com/office/drawing/2014/main" val="174391747"/>
                    </a:ext>
                  </a:extLst>
                </a:gridCol>
                <a:gridCol w="1371600">
                  <a:extLst>
                    <a:ext uri="{9D8B030D-6E8A-4147-A177-3AD203B41FA5}">
                      <a16:colId xmlns:a16="http://schemas.microsoft.com/office/drawing/2014/main" val="979413404"/>
                    </a:ext>
                  </a:extLst>
                </a:gridCol>
                <a:gridCol w="1885950">
                  <a:extLst>
                    <a:ext uri="{9D8B030D-6E8A-4147-A177-3AD203B41FA5}">
                      <a16:colId xmlns:a16="http://schemas.microsoft.com/office/drawing/2014/main" val="3419335556"/>
                    </a:ext>
                  </a:extLst>
                </a:gridCol>
                <a:gridCol w="914400">
                  <a:extLst>
                    <a:ext uri="{9D8B030D-6E8A-4147-A177-3AD203B41FA5}">
                      <a16:colId xmlns:a16="http://schemas.microsoft.com/office/drawing/2014/main" val="940665577"/>
                    </a:ext>
                  </a:extLst>
                </a:gridCol>
                <a:gridCol w="1543050">
                  <a:extLst>
                    <a:ext uri="{9D8B030D-6E8A-4147-A177-3AD203B41FA5}">
                      <a16:colId xmlns:a16="http://schemas.microsoft.com/office/drawing/2014/main" val="1690054180"/>
                    </a:ext>
                  </a:extLst>
                </a:gridCol>
                <a:gridCol w="968375">
                  <a:extLst>
                    <a:ext uri="{9D8B030D-6E8A-4147-A177-3AD203B41FA5}">
                      <a16:colId xmlns:a16="http://schemas.microsoft.com/office/drawing/2014/main" val="3250121469"/>
                    </a:ext>
                  </a:extLst>
                </a:gridCol>
              </a:tblGrid>
              <a:tr h="0">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Year</a:t>
                      </a:r>
                    </a:p>
                  </a:txBody>
                  <a:tcPr marL="68580" marR="68580" marT="0" marB="0"/>
                </a:tc>
                <a:tc>
                  <a:txBody>
                    <a:bodyPr/>
                    <a:lstStyle/>
                    <a:p>
                      <a:pPr marL="0" marR="0">
                        <a:lnSpc>
                          <a:spcPct val="107000"/>
                        </a:lnSpc>
                        <a:spcBef>
                          <a:spcPts val="0"/>
                        </a:spcBef>
                        <a:spcAft>
                          <a:spcPts val="0"/>
                        </a:spcAft>
                      </a:pPr>
                      <a:r>
                        <a:rPr lang="en-US" sz="1100" dirty="0">
                          <a:effectLst/>
                        </a:rPr>
                        <a:t>Tax Type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Issue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Taxpayer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Docket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Result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Appeal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9829193"/>
                  </a:ext>
                </a:extLst>
              </a:tr>
              <a:tr h="0">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2024</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Income tax</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Foreign tax credit</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Dubow</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23 TT 31</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Claim denial upheld</a:t>
                      </a:r>
                    </a:p>
                  </a:txBody>
                  <a:tcPr marL="68580" marR="68580" marT="0" marB="0"/>
                </a:tc>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2893035"/>
                  </a:ext>
                </a:extLst>
              </a:tr>
              <a:tr h="0">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2023</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Use tax</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Nexus</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TCRG SN4057 LLC</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22 TT 04</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Liability upheld in part</a:t>
                      </a: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Affirmed</a:t>
                      </a:r>
                    </a:p>
                  </a:txBody>
                  <a:tcPr marL="68580" marR="68580" marT="0" marB="0"/>
                </a:tc>
                <a:extLst>
                  <a:ext uri="{0D108BD9-81ED-4DB2-BD59-A6C34878D82A}">
                    <a16:rowId xmlns:a16="http://schemas.microsoft.com/office/drawing/2014/main" val="1045073281"/>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80/20 company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PepsiCo Inc. &amp; Affiliates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16 TT 82</a:t>
                      </a:r>
                    </a:p>
                    <a:p>
                      <a:pPr marL="0" marR="0">
                        <a:lnSpc>
                          <a:spcPct val="107000"/>
                        </a:lnSpc>
                        <a:spcBef>
                          <a:spcPts val="0"/>
                        </a:spcBef>
                        <a:spcAft>
                          <a:spcPts val="0"/>
                        </a:spcAft>
                      </a:pPr>
                      <a:r>
                        <a:rPr lang="en-US" sz="1100" dirty="0">
                          <a:effectLst/>
                        </a:rPr>
                        <a:t>17 TT 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Affirmed, PLA Pending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9809363"/>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Responsible officer penalty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Yi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22 TT 54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canceled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4338286"/>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Use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Expanded temporary storage exemption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American Aviation Supply LLC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21 TT 27</a:t>
                      </a:r>
                    </a:p>
                    <a:p>
                      <a:pPr marL="0" marR="0">
                        <a:lnSpc>
                          <a:spcPct val="107000"/>
                        </a:lnSpc>
                        <a:spcBef>
                          <a:spcPts val="0"/>
                        </a:spcBef>
                        <a:spcAft>
                          <a:spcPts val="0"/>
                        </a:spcAft>
                      </a:pPr>
                      <a:r>
                        <a:rPr lang="en-US" sz="1100" dirty="0">
                          <a:effectLst/>
                        </a:rPr>
                        <a:t>21 TT 54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Claim denial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Affirmed</a:t>
                      </a:r>
                    </a:p>
                  </a:txBody>
                  <a:tcPr marL="68580" marR="68580" marT="0" marB="0"/>
                </a:tc>
                <a:extLst>
                  <a:ext uri="{0D108BD9-81ED-4DB2-BD59-A6C34878D82A}">
                    <a16:rowId xmlns:a16="http://schemas.microsoft.com/office/drawing/2014/main" val="1159827801"/>
                  </a:ext>
                </a:extLst>
              </a:tr>
              <a:tr h="0">
                <a:tc>
                  <a:txBody>
                    <a:bodyPr/>
                    <a:lstStyle/>
                    <a:p>
                      <a:pPr marL="0" marR="0">
                        <a:lnSpc>
                          <a:spcPct val="107000"/>
                        </a:lnSpc>
                        <a:spcBef>
                          <a:spcPts val="0"/>
                        </a:spcBef>
                        <a:spcAft>
                          <a:spcPts val="0"/>
                        </a:spcAft>
                      </a:pPr>
                      <a:r>
                        <a:rPr lang="en-US" sz="1100" dirty="0">
                          <a:effectLst/>
                        </a:rPr>
                        <a:t>2022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Federal change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Greenblatt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19 TT 104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canceled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6534104"/>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Income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Statute of limitations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Mitutoyo America Corp.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21 TT 133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Claim denial reversed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30392"/>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ROT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Governmental body exemption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Midwest Medical Equipment Solutions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17 TT 120</a:t>
                      </a:r>
                    </a:p>
                    <a:p>
                      <a:pPr marL="0" marR="0">
                        <a:lnSpc>
                          <a:spcPct val="107000"/>
                        </a:lnSpc>
                        <a:spcBef>
                          <a:spcPts val="0"/>
                        </a:spcBef>
                        <a:spcAft>
                          <a:spcPts val="0"/>
                        </a:spcAft>
                      </a:pPr>
                      <a:r>
                        <a:rPr lang="en-US" sz="1100" dirty="0">
                          <a:effectLst/>
                        </a:rPr>
                        <a:t>19 TT 93</a:t>
                      </a:r>
                    </a:p>
                    <a:p>
                      <a:pPr marL="0" marR="0">
                        <a:lnSpc>
                          <a:spcPct val="107000"/>
                        </a:lnSpc>
                        <a:spcBef>
                          <a:spcPts val="0"/>
                        </a:spcBef>
                        <a:spcAft>
                          <a:spcPts val="0"/>
                        </a:spcAft>
                      </a:pPr>
                      <a:r>
                        <a:rPr lang="en-US" sz="1100" dirty="0">
                          <a:effectLst/>
                        </a:rPr>
                        <a:t>21 TT 77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Affirmed</a:t>
                      </a:r>
                    </a:p>
                  </a:txBody>
                  <a:tcPr marL="68580" marR="68580" marT="0" marB="0"/>
                </a:tc>
                <a:extLst>
                  <a:ext uri="{0D108BD9-81ED-4DB2-BD59-A6C34878D82A}">
                    <a16:rowId xmlns:a16="http://schemas.microsoft.com/office/drawing/2014/main" val="378752449"/>
                  </a:ext>
                </a:extLst>
              </a:tr>
              <a:tr h="0">
                <a:tc>
                  <a:txBody>
                    <a:bodyPr/>
                    <a:lstStyle/>
                    <a:p>
                      <a:pPr marL="0" marR="0">
                        <a:lnSpc>
                          <a:spcPct val="107000"/>
                        </a:lnSpc>
                        <a:spcBef>
                          <a:spcPts val="0"/>
                        </a:spcBef>
                        <a:spcAft>
                          <a:spcPts val="0"/>
                        </a:spcAft>
                      </a:pPr>
                      <a:r>
                        <a:rPr lang="en-US" sz="1100" dirty="0">
                          <a:effectLst/>
                        </a:rPr>
                        <a:t>2020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Responsible officer penalty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Sulit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15 TT 236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258236"/>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ROT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Bad debt deduction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Kishwaukee Auto Corral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15 TT 234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Claim denial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Reversed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825186"/>
                  </a:ext>
                </a:extLst>
              </a:tr>
              <a:tr h="0">
                <a:tc>
                  <a:txBody>
                    <a:bodyPr/>
                    <a:lstStyle/>
                    <a:p>
                      <a:pPr marL="0" marR="0">
                        <a:lnSpc>
                          <a:spcPct val="107000"/>
                        </a:lnSpc>
                        <a:spcBef>
                          <a:spcPts val="0"/>
                        </a:spcBef>
                        <a:spcAft>
                          <a:spcPts val="0"/>
                        </a:spcAft>
                      </a:pPr>
                      <a:r>
                        <a:rPr lang="en-US" sz="1100" dirty="0">
                          <a:effectLst/>
                        </a:rPr>
                        <a:t>2019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Use tax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Medical appliances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Zimmer US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18 TT 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Claim denial upheld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5305067"/>
                  </a:ext>
                </a:extLst>
              </a:tr>
              <a:tr h="0">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ROT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Gross receipts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Martin Equipment of IL Inc.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18 TT 86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Liability canceled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6875276"/>
                  </a:ext>
                </a:extLst>
              </a:tr>
            </a:tbl>
          </a:graphicData>
        </a:graphic>
      </p:graphicFrame>
    </p:spTree>
    <p:extLst>
      <p:ext uri="{BB962C8B-B14F-4D97-AF65-F5344CB8AC3E}">
        <p14:creationId xmlns:p14="http://schemas.microsoft.com/office/powerpoint/2010/main" val="2019604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932E0-71F9-6C49-6871-04B7FB3A6F42}"/>
              </a:ext>
            </a:extLst>
          </p:cNvPr>
          <p:cNvSpPr>
            <a:spLocks noGrp="1"/>
          </p:cNvSpPr>
          <p:nvPr>
            <p:ph type="title"/>
          </p:nvPr>
        </p:nvSpPr>
        <p:spPr/>
        <p:txBody>
          <a:bodyPr/>
          <a:lstStyle/>
          <a:p>
            <a:pPr algn="ctr"/>
            <a:r>
              <a:rPr lang="en-US" dirty="0"/>
              <a:t>Illinois Independent Tax Tribunal – Cases Initiated By Year</a:t>
            </a:r>
          </a:p>
        </p:txBody>
      </p:sp>
      <p:sp>
        <p:nvSpPr>
          <p:cNvPr id="3" name="Content Placeholder 2">
            <a:extLst>
              <a:ext uri="{FF2B5EF4-FFF2-40B4-BE49-F238E27FC236}">
                <a16:creationId xmlns:a16="http://schemas.microsoft.com/office/drawing/2014/main" id="{AA8B2B51-AF14-CCB2-065B-3FF85ADC291D}"/>
              </a:ext>
            </a:extLst>
          </p:cNvPr>
          <p:cNvSpPr>
            <a:spLocks noGrp="1"/>
          </p:cNvSpPr>
          <p:nvPr>
            <p:ph idx="1"/>
          </p:nvPr>
        </p:nvSpPr>
        <p:spPr/>
        <p:txBody>
          <a:bodyPr>
            <a:normAutofit lnSpcReduction="10000"/>
          </a:bodyPr>
          <a:lstStyle/>
          <a:p>
            <a:pPr marL="0" indent="0">
              <a:buNone/>
            </a:pPr>
            <a:r>
              <a:rPr lang="en-US" dirty="0"/>
              <a:t>2014		256		2020		142</a:t>
            </a:r>
          </a:p>
          <a:p>
            <a:pPr marL="0" indent="0">
              <a:buNone/>
            </a:pPr>
            <a:r>
              <a:rPr lang="en-US" dirty="0"/>
              <a:t>2015		270		2021		135</a:t>
            </a:r>
          </a:p>
          <a:p>
            <a:pPr marL="0" indent="0">
              <a:buNone/>
            </a:pPr>
            <a:r>
              <a:rPr lang="en-US" dirty="0"/>
              <a:t>2016		238		2022		131</a:t>
            </a:r>
          </a:p>
          <a:p>
            <a:pPr marL="0" indent="0">
              <a:buNone/>
            </a:pPr>
            <a:r>
              <a:rPr lang="en-US" dirty="0"/>
              <a:t>2017		187		2023		114</a:t>
            </a:r>
          </a:p>
          <a:p>
            <a:pPr marL="0" indent="0">
              <a:buNone/>
            </a:pPr>
            <a:r>
              <a:rPr lang="en-US" dirty="0"/>
              <a:t>2018		154		2024		132</a:t>
            </a:r>
          </a:p>
          <a:p>
            <a:pPr marL="0" indent="0">
              <a:buNone/>
            </a:pPr>
            <a:r>
              <a:rPr lang="en-US" dirty="0"/>
              <a:t>2019		174		2025*		  99</a:t>
            </a:r>
          </a:p>
          <a:p>
            <a:pPr marL="0" indent="0">
              <a:buNone/>
            </a:pPr>
            <a:endParaRPr lang="en-US" dirty="0"/>
          </a:p>
          <a:p>
            <a:pPr marL="0" indent="0">
              <a:buNone/>
            </a:pPr>
            <a:r>
              <a:rPr lang="en-US" dirty="0"/>
              <a:t>Decisions issued:  25</a:t>
            </a:r>
          </a:p>
          <a:p>
            <a:pPr marL="0" indent="0">
              <a:buNone/>
            </a:pPr>
            <a:r>
              <a:rPr lang="en-US" dirty="0"/>
              <a:t>Total cases closed:  1,580			* = Through 8/25/2020</a:t>
            </a:r>
          </a:p>
        </p:txBody>
      </p:sp>
    </p:spTree>
    <p:extLst>
      <p:ext uri="{BB962C8B-B14F-4D97-AF65-F5344CB8AC3E}">
        <p14:creationId xmlns:p14="http://schemas.microsoft.com/office/powerpoint/2010/main" val="3798986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20B1B48-E109-A031-5EAA-70FFCCBF1253}"/>
              </a:ext>
            </a:extLst>
          </p:cNvPr>
          <p:cNvGraphicFramePr/>
          <p:nvPr>
            <p:extLst/>
          </p:nvPr>
        </p:nvGraphicFramePr>
        <p:xfrm>
          <a:off x="1592827" y="1076632"/>
          <a:ext cx="9188244" cy="50291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0498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2752</TotalTime>
  <Words>1246</Words>
  <Application>Microsoft Macintosh PowerPoint</Application>
  <PresentationFormat>Widescreen</PresentationFormat>
  <Paragraphs>315</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ＭＳ Ｐゴシック</vt:lpstr>
      <vt:lpstr>Aptos</vt:lpstr>
      <vt:lpstr>Arial</vt:lpstr>
      <vt:lpstr>Calibri</vt:lpstr>
      <vt:lpstr>Calibri Light</vt:lpstr>
      <vt:lpstr>Times New Roman</vt:lpstr>
      <vt:lpstr>Office Theme</vt:lpstr>
      <vt:lpstr>  ILLINOIS INDEPENDENT TAX TRIBUNAL –  THE FIRST 12 YEARS  </vt:lpstr>
      <vt:lpstr>Practicing Before the Illinois Independent Tax Tribunal -  Overview</vt:lpstr>
      <vt:lpstr>Background of the Illinois Independent Tax Tribunal</vt:lpstr>
      <vt:lpstr>Understanding the Illinois Independent Tax Tribunal</vt:lpstr>
      <vt:lpstr>Illinois Independent Tax Tribunal - Statistics</vt:lpstr>
      <vt:lpstr>Illinois Independent Tax Tribunal Decisions</vt:lpstr>
      <vt:lpstr>Illinois Independent Tax Tribunal Decisions</vt:lpstr>
      <vt:lpstr>Illinois Independent Tax Tribunal – Cases Initiated By Year</vt:lpstr>
      <vt:lpstr>PowerPoint Presentation</vt:lpstr>
      <vt:lpstr>Protest Cases</vt:lpstr>
      <vt:lpstr>Late Discretionary Hearings</vt:lpstr>
      <vt:lpstr>Late Discretionary Hearings (cont’d)</vt:lpstr>
      <vt:lpstr>Associated Issues - IDOR</vt:lpstr>
      <vt:lpstr>Resolution between Taxpayers and IDOR</vt:lpstr>
      <vt:lpstr>Pitfalls to Avoid</vt:lpstr>
      <vt:lpstr>Best Practices</vt:lpstr>
      <vt:lpstr>Questions?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UNDERSTANDING TODAY’S STATE AND LOCAL TAX PRACTICE  EVERYTHING YOU EVER WANTED TO KNOW ABOUT SALT (STATE &amp; LOCAL TAC) BUT WERE AFRAID TO ASK</dc:title>
  <dc:creator>Microsoft Office User</dc:creator>
  <cp:lastModifiedBy>nmartin kupiecandmartin.com</cp:lastModifiedBy>
  <cp:revision>37</cp:revision>
  <cp:lastPrinted>2025-09-25T18:09:33Z</cp:lastPrinted>
  <dcterms:created xsi:type="dcterms:W3CDTF">2025-01-10T17:25:53Z</dcterms:created>
  <dcterms:modified xsi:type="dcterms:W3CDTF">2025-09-25T18:14:38Z</dcterms:modified>
</cp:coreProperties>
</file>