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6" r:id="rId2"/>
    <p:sldId id="288" r:id="rId3"/>
    <p:sldId id="579" r:id="rId4"/>
    <p:sldId id="575" r:id="rId5"/>
    <p:sldId id="314" r:id="rId6"/>
    <p:sldId id="581" r:id="rId7"/>
    <p:sldId id="564" r:id="rId8"/>
    <p:sldId id="580" r:id="rId9"/>
    <p:sldId id="576" r:id="rId10"/>
    <p:sldId id="297" r:id="rId11"/>
    <p:sldId id="302" r:id="rId12"/>
    <p:sldId id="298" r:id="rId13"/>
    <p:sldId id="272" r:id="rId14"/>
    <p:sldId id="299" r:id="rId15"/>
    <p:sldId id="303" r:id="rId16"/>
    <p:sldId id="562" r:id="rId17"/>
    <p:sldId id="305" r:id="rId18"/>
    <p:sldId id="268" r:id="rId19"/>
    <p:sldId id="5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83" autoAdjust="0"/>
    <p:restoredTop sz="94660"/>
  </p:normalViewPr>
  <p:slideViewPr>
    <p:cSldViewPr snapToGrid="0">
      <p:cViewPr>
        <p:scale>
          <a:sx n="94" d="100"/>
          <a:sy n="94" d="100"/>
        </p:scale>
        <p:origin x="144"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4AEA8-0208-3F48-9935-F41299349B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CE19FF2-59D3-D04A-99AD-1E6AC005587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6DF6F8-18A2-734E-B143-2E64D4097CA7}" type="datetimeFigureOut">
              <a:rPr lang="en-US" smtClean="0"/>
              <a:t>1/13/22</a:t>
            </a:fld>
            <a:endParaRPr lang="en-US" dirty="0"/>
          </a:p>
        </p:txBody>
      </p:sp>
      <p:sp>
        <p:nvSpPr>
          <p:cNvPr id="4" name="Footer Placeholder 3">
            <a:extLst>
              <a:ext uri="{FF2B5EF4-FFF2-40B4-BE49-F238E27FC236}">
                <a16:creationId xmlns:a16="http://schemas.microsoft.com/office/drawing/2014/main" id="{7022D776-8576-F842-8BEC-9B928581D8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488F70E-9957-1F45-B691-18AF2ED3441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341916-F585-8142-9E84-25BD9D1BAF44}" type="slidenum">
              <a:rPr lang="en-US" smtClean="0"/>
              <a:t>‹#›</a:t>
            </a:fld>
            <a:endParaRPr lang="en-US" dirty="0"/>
          </a:p>
        </p:txBody>
      </p:sp>
    </p:spTree>
    <p:extLst>
      <p:ext uri="{BB962C8B-B14F-4D97-AF65-F5344CB8AC3E}">
        <p14:creationId xmlns:p14="http://schemas.microsoft.com/office/powerpoint/2010/main" val="3131482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0038D-CA9C-4D91-8A1B-5C1D13702F5C}" type="datetimeFigureOut">
              <a:rPr lang="en-US" smtClean="0"/>
              <a:t>1/13/22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6FADFA-3C75-4197-8626-6A0531E2943F}" type="slidenum">
              <a:rPr lang="en-US" smtClean="0"/>
              <a:t>‹#›</a:t>
            </a:fld>
            <a:endParaRPr lang="en-US" dirty="0"/>
          </a:p>
        </p:txBody>
      </p:sp>
    </p:spTree>
    <p:extLst>
      <p:ext uri="{BB962C8B-B14F-4D97-AF65-F5344CB8AC3E}">
        <p14:creationId xmlns:p14="http://schemas.microsoft.com/office/powerpoint/2010/main" val="215961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taxnotes.com/lr/resolve/2zfk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9F78F79-FAFC-4040-8742-5D7B1502AE65}" type="slidenum">
              <a:rPr lang="en-US" smtClean="0"/>
              <a:t>1</a:t>
            </a:fld>
            <a:endParaRPr lang="en-US" dirty="0"/>
          </a:p>
        </p:txBody>
      </p:sp>
    </p:spTree>
    <p:extLst>
      <p:ext uri="{BB962C8B-B14F-4D97-AF65-F5344CB8AC3E}">
        <p14:creationId xmlns:p14="http://schemas.microsoft.com/office/powerpoint/2010/main" val="4251393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Mobile Workforce State Income Tax Simplification Act of 2021 (</a:t>
            </a:r>
            <a:r>
              <a:rPr lang="en-US" sz="1200" b="0" i="0" u="none" strike="noStrike" kern="1200" dirty="0">
                <a:solidFill>
                  <a:schemeClr val="tx1"/>
                </a:solidFill>
                <a:effectLst/>
                <a:latin typeface="+mn-lt"/>
                <a:ea typeface="+mn-ea"/>
                <a:cs typeface="+mn-cs"/>
                <a:hlinkClick r:id="rId3"/>
              </a:rPr>
              <a:t>H.R. 429</a:t>
            </a:r>
            <a:r>
              <a:rPr lang="en-US" sz="1200" b="0" i="0" kern="1200" dirty="0">
                <a:solidFill>
                  <a:schemeClr val="tx1"/>
                </a:solidFill>
                <a:effectLst/>
                <a:latin typeface="+mn-lt"/>
                <a:ea typeface="+mn-ea"/>
                <a:cs typeface="+mn-cs"/>
              </a:rPr>
              <a:t>), which would exempt workers from filing income tax returns in a state where they worked for 30 or fewer days, was again introduced in January. But proposals intended to standardize the state taxation of remote workers have been introduced numerous times in the last decade and have met with little success.</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9F78F79-FAFC-4040-8742-5D7B1502AE65}" type="slidenum">
              <a:rPr lang="en-US" smtClean="0"/>
              <a:t>11</a:t>
            </a:fld>
            <a:endParaRPr lang="en-US" dirty="0"/>
          </a:p>
        </p:txBody>
      </p:sp>
    </p:spTree>
    <p:extLst>
      <p:ext uri="{BB962C8B-B14F-4D97-AF65-F5344CB8AC3E}">
        <p14:creationId xmlns:p14="http://schemas.microsoft.com/office/powerpoint/2010/main" val="417223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9F78F79-FAFC-4040-8742-5D7B1502AE65}" type="slidenum">
              <a:rPr lang="en-US" smtClean="0"/>
              <a:t>12</a:t>
            </a:fld>
            <a:endParaRPr lang="en-US" dirty="0"/>
          </a:p>
        </p:txBody>
      </p:sp>
    </p:spTree>
    <p:extLst>
      <p:ext uri="{BB962C8B-B14F-4D97-AF65-F5344CB8AC3E}">
        <p14:creationId xmlns:p14="http://schemas.microsoft.com/office/powerpoint/2010/main" val="2024274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527B-7D9E-4AE3-9663-9774DC94547B}" type="slidenum">
              <a:rPr lang="en-US" smtClean="0"/>
              <a:t>13</a:t>
            </a:fld>
            <a:endParaRPr lang="en-US" dirty="0"/>
          </a:p>
        </p:txBody>
      </p:sp>
    </p:spTree>
    <p:extLst>
      <p:ext uri="{BB962C8B-B14F-4D97-AF65-F5344CB8AC3E}">
        <p14:creationId xmlns:p14="http://schemas.microsoft.com/office/powerpoint/2010/main" val="1934348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9F78F79-FAFC-4040-8742-5D7B1502AE65}" type="slidenum">
              <a:rPr lang="en-US" smtClean="0"/>
              <a:t>14</a:t>
            </a:fld>
            <a:endParaRPr lang="en-US" dirty="0"/>
          </a:p>
        </p:txBody>
      </p:sp>
    </p:spTree>
    <p:extLst>
      <p:ext uri="{BB962C8B-B14F-4D97-AF65-F5344CB8AC3E}">
        <p14:creationId xmlns:p14="http://schemas.microsoft.com/office/powerpoint/2010/main" val="3505811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9F78F79-FAFC-4040-8742-5D7B1502AE65}" type="slidenum">
              <a:rPr lang="en-US" smtClean="0"/>
              <a:t>15</a:t>
            </a:fld>
            <a:endParaRPr lang="en-US" dirty="0"/>
          </a:p>
        </p:txBody>
      </p:sp>
    </p:spTree>
    <p:extLst>
      <p:ext uri="{BB962C8B-B14F-4D97-AF65-F5344CB8AC3E}">
        <p14:creationId xmlns:p14="http://schemas.microsoft.com/office/powerpoint/2010/main" val="766260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527B-7D9E-4AE3-9663-9774DC94547B}" type="slidenum">
              <a:rPr lang="en-US" smtClean="0"/>
              <a:t>16</a:t>
            </a:fld>
            <a:endParaRPr lang="en-US" dirty="0"/>
          </a:p>
        </p:txBody>
      </p:sp>
    </p:spTree>
    <p:extLst>
      <p:ext uri="{BB962C8B-B14F-4D97-AF65-F5344CB8AC3E}">
        <p14:creationId xmlns:p14="http://schemas.microsoft.com/office/powerpoint/2010/main" val="481583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9F78F79-FAFC-4040-8742-5D7B1502AE65}" type="slidenum">
              <a:rPr lang="en-US" smtClean="0"/>
              <a:t>17</a:t>
            </a:fld>
            <a:endParaRPr lang="en-US" dirty="0"/>
          </a:p>
        </p:txBody>
      </p:sp>
    </p:spTree>
    <p:extLst>
      <p:ext uri="{BB962C8B-B14F-4D97-AF65-F5344CB8AC3E}">
        <p14:creationId xmlns:p14="http://schemas.microsoft.com/office/powerpoint/2010/main" val="1847569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527B-7D9E-4AE3-9663-9774DC94547B}" type="slidenum">
              <a:rPr lang="en-US" smtClean="0"/>
              <a:t>18</a:t>
            </a:fld>
            <a:endParaRPr lang="en-US" dirty="0"/>
          </a:p>
        </p:txBody>
      </p:sp>
    </p:spTree>
    <p:extLst>
      <p:ext uri="{BB962C8B-B14F-4D97-AF65-F5344CB8AC3E}">
        <p14:creationId xmlns:p14="http://schemas.microsoft.com/office/powerpoint/2010/main" val="1465542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2021 IPT Reconnect Conference – Austin, Texas</a:t>
            </a:r>
          </a:p>
        </p:txBody>
      </p:sp>
      <p:sp>
        <p:nvSpPr>
          <p:cNvPr id="5" name="Slide Number Placeholder 4"/>
          <p:cNvSpPr>
            <a:spLocks noGrp="1"/>
          </p:cNvSpPr>
          <p:nvPr>
            <p:ph type="sldNum" sz="quarter" idx="11"/>
          </p:nvPr>
        </p:nvSpPr>
        <p:spPr/>
        <p:txBody>
          <a:bodyPr/>
          <a:lstStyle/>
          <a:p>
            <a:fld id="{A9F78F79-FAFC-4040-8742-5D7B1502AE65}" type="slidenum">
              <a:rPr lang="en-US" smtClean="0"/>
              <a:t>2</a:t>
            </a:fld>
            <a:endParaRPr lang="en-US" dirty="0"/>
          </a:p>
        </p:txBody>
      </p:sp>
    </p:spTree>
    <p:extLst>
      <p:ext uri="{BB962C8B-B14F-4D97-AF65-F5344CB8AC3E}">
        <p14:creationId xmlns:p14="http://schemas.microsoft.com/office/powerpoint/2010/main" val="1353983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527B-7D9E-4AE3-9663-9774DC94547B}" type="slidenum">
              <a:rPr lang="en-US" smtClean="0"/>
              <a:t>4</a:t>
            </a:fld>
            <a:endParaRPr lang="en-US" dirty="0"/>
          </a:p>
        </p:txBody>
      </p:sp>
    </p:spTree>
    <p:extLst>
      <p:ext uri="{BB962C8B-B14F-4D97-AF65-F5344CB8AC3E}">
        <p14:creationId xmlns:p14="http://schemas.microsoft.com/office/powerpoint/2010/main" val="199744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states’ relief period just ended 6/30: IN, PA. And some end in September: MA, SC. </a:t>
            </a:r>
          </a:p>
        </p:txBody>
      </p:sp>
      <p:sp>
        <p:nvSpPr>
          <p:cNvPr id="4" name="Footer Placeholder 3"/>
          <p:cNvSpPr>
            <a:spLocks noGrp="1"/>
          </p:cNvSpPr>
          <p:nvPr>
            <p:ph type="ftr" sz="quarter" idx="10"/>
          </p:nvPr>
        </p:nvSpPr>
        <p:spPr/>
        <p:txBody>
          <a:bodyPr/>
          <a:lstStyle/>
          <a:p>
            <a:r>
              <a:rPr lang="en-US" dirty="0"/>
              <a:t>2021 IPT Reconnect Conference – Austin, Texas</a:t>
            </a:r>
          </a:p>
        </p:txBody>
      </p:sp>
      <p:sp>
        <p:nvSpPr>
          <p:cNvPr id="5" name="Slide Number Placeholder 4"/>
          <p:cNvSpPr>
            <a:spLocks noGrp="1"/>
          </p:cNvSpPr>
          <p:nvPr>
            <p:ph type="sldNum" sz="quarter" idx="11"/>
          </p:nvPr>
        </p:nvSpPr>
        <p:spPr/>
        <p:txBody>
          <a:bodyPr/>
          <a:lstStyle/>
          <a:p>
            <a:fld id="{A9F78F79-FAFC-4040-8742-5D7B1502AE65}" type="slidenum">
              <a:rPr lang="en-US" smtClean="0"/>
              <a:t>5</a:t>
            </a:fld>
            <a:endParaRPr lang="en-US" dirty="0"/>
          </a:p>
        </p:txBody>
      </p:sp>
    </p:spTree>
    <p:extLst>
      <p:ext uri="{BB962C8B-B14F-4D97-AF65-F5344CB8AC3E}">
        <p14:creationId xmlns:p14="http://schemas.microsoft.com/office/powerpoint/2010/main" val="505965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states’ relief period just ended 6/30: IN, PA. And some end in September: MA, SC. </a:t>
            </a:r>
          </a:p>
        </p:txBody>
      </p:sp>
      <p:sp>
        <p:nvSpPr>
          <p:cNvPr id="4" name="Footer Placeholder 3"/>
          <p:cNvSpPr>
            <a:spLocks noGrp="1"/>
          </p:cNvSpPr>
          <p:nvPr>
            <p:ph type="ftr" sz="quarter" idx="10"/>
          </p:nvPr>
        </p:nvSpPr>
        <p:spPr/>
        <p:txBody>
          <a:bodyPr/>
          <a:lstStyle/>
          <a:p>
            <a:r>
              <a:rPr lang="en-US" dirty="0"/>
              <a:t>2021 IPT Reconnect Conference – Austin, Texas</a:t>
            </a:r>
          </a:p>
        </p:txBody>
      </p:sp>
      <p:sp>
        <p:nvSpPr>
          <p:cNvPr id="5" name="Slide Number Placeholder 4"/>
          <p:cNvSpPr>
            <a:spLocks noGrp="1"/>
          </p:cNvSpPr>
          <p:nvPr>
            <p:ph type="sldNum" sz="quarter" idx="11"/>
          </p:nvPr>
        </p:nvSpPr>
        <p:spPr/>
        <p:txBody>
          <a:bodyPr/>
          <a:lstStyle/>
          <a:p>
            <a:fld id="{A9F78F79-FAFC-4040-8742-5D7B1502AE65}" type="slidenum">
              <a:rPr lang="en-US" smtClean="0"/>
              <a:t>6</a:t>
            </a:fld>
            <a:endParaRPr lang="en-US" dirty="0"/>
          </a:p>
        </p:txBody>
      </p:sp>
    </p:spTree>
    <p:extLst>
      <p:ext uri="{BB962C8B-B14F-4D97-AF65-F5344CB8AC3E}">
        <p14:creationId xmlns:p14="http://schemas.microsoft.com/office/powerpoint/2010/main" val="287581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527B-7D9E-4AE3-9663-9774DC94547B}" type="slidenum">
              <a:rPr lang="en-US" smtClean="0"/>
              <a:t>7</a:t>
            </a:fld>
            <a:endParaRPr lang="en-US" dirty="0"/>
          </a:p>
        </p:txBody>
      </p:sp>
    </p:spTree>
    <p:extLst>
      <p:ext uri="{BB962C8B-B14F-4D97-AF65-F5344CB8AC3E}">
        <p14:creationId xmlns:p14="http://schemas.microsoft.com/office/powerpoint/2010/main" val="140247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527B-7D9E-4AE3-9663-9774DC94547B}" type="slidenum">
              <a:rPr lang="en-US" smtClean="0"/>
              <a:t>8</a:t>
            </a:fld>
            <a:endParaRPr lang="en-US" dirty="0"/>
          </a:p>
        </p:txBody>
      </p:sp>
    </p:spTree>
    <p:extLst>
      <p:ext uri="{BB962C8B-B14F-4D97-AF65-F5344CB8AC3E}">
        <p14:creationId xmlns:p14="http://schemas.microsoft.com/office/powerpoint/2010/main" val="1478001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B527B-7D9E-4AE3-9663-9774DC94547B}" type="slidenum">
              <a:rPr lang="en-US" smtClean="0"/>
              <a:t>9</a:t>
            </a:fld>
            <a:endParaRPr lang="en-US" dirty="0"/>
          </a:p>
        </p:txBody>
      </p:sp>
    </p:spTree>
    <p:extLst>
      <p:ext uri="{BB962C8B-B14F-4D97-AF65-F5344CB8AC3E}">
        <p14:creationId xmlns:p14="http://schemas.microsoft.com/office/powerpoint/2010/main" val="2501527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2021 IPT Reconnect Conference – Austin, Texas</a:t>
            </a:r>
          </a:p>
        </p:txBody>
      </p:sp>
      <p:sp>
        <p:nvSpPr>
          <p:cNvPr id="5" name="Slide Number Placeholder 4"/>
          <p:cNvSpPr>
            <a:spLocks noGrp="1"/>
          </p:cNvSpPr>
          <p:nvPr>
            <p:ph type="sldNum" sz="quarter" idx="11"/>
          </p:nvPr>
        </p:nvSpPr>
        <p:spPr/>
        <p:txBody>
          <a:bodyPr/>
          <a:lstStyle/>
          <a:p>
            <a:fld id="{A9F78F79-FAFC-4040-8742-5D7B1502AE65}" type="slidenum">
              <a:rPr lang="en-US" smtClean="0"/>
              <a:t>10</a:t>
            </a:fld>
            <a:endParaRPr lang="en-US" dirty="0"/>
          </a:p>
        </p:txBody>
      </p:sp>
    </p:spTree>
    <p:extLst>
      <p:ext uri="{BB962C8B-B14F-4D97-AF65-F5344CB8AC3E}">
        <p14:creationId xmlns:p14="http://schemas.microsoft.com/office/powerpoint/2010/main" val="1504568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7B2D1-77F4-4FB8-8782-69C510A0E3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8DA24C-6E5D-4E77-85F1-1038B8FC24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E993BB05-EF6B-424A-AB26-685EB428A8E6}"/>
              </a:ext>
            </a:extLst>
          </p:cNvPr>
          <p:cNvSpPr>
            <a:spLocks noGrp="1"/>
          </p:cNvSpPr>
          <p:nvPr>
            <p:ph type="sldNum" sz="quarter" idx="12"/>
          </p:nvPr>
        </p:nvSpPr>
        <p:spPr/>
        <p:txBody>
          <a:bodyPr/>
          <a:lstStyle>
            <a:lvl1pPr>
              <a:defRPr b="1"/>
            </a:lvl1pPr>
          </a:lstStyle>
          <a:p>
            <a:fld id="{6A131739-8AC3-411F-A4CA-D4C259719ACD}" type="slidenum">
              <a:rPr lang="en-US" smtClean="0"/>
              <a:pPr/>
              <a:t>‹#›</a:t>
            </a:fld>
            <a:endParaRPr lang="en-US" dirty="0"/>
          </a:p>
        </p:txBody>
      </p:sp>
      <p:pic>
        <p:nvPicPr>
          <p:cNvPr id="7" name="Picture 11" descr="A picture containing object&#10;&#10;Description automatically generated">
            <a:extLst>
              <a:ext uri="{FF2B5EF4-FFF2-40B4-BE49-F238E27FC236}">
                <a16:creationId xmlns:a16="http://schemas.microsoft.com/office/drawing/2014/main" id="{9DFF7D20-8C5C-49A1-A92A-131E6FE1DF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673" y="5565775"/>
            <a:ext cx="192722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0969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AA22-A01B-4702-97E0-560F28A101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E82B42-ED79-4A1A-840D-6888CF894D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23AD6-3572-4CA8-8611-A26F5DF8E2FA}"/>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61EF57E9-DFC9-46D3-ACBE-8FA4DF157E7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D93B118-F9A8-48AF-BA2B-72C2DF830EC2}"/>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130843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5BAB67-D8E3-42C5-9F33-0955322228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91483D-8993-4A58-9DFD-94883CA2D3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6F9CB-368A-4D0B-9C87-4FB7C6CB3EAF}"/>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89E12C9B-B8C8-430A-9CCC-B940754235B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535DB8F-5415-4FF8-8A33-4265F4CB5D2A}"/>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2507144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2050" name="Picture 2" descr="C:\Users\Lecretia\Desktop\IPTvector WHITE UPDATE.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1253" y="122915"/>
            <a:ext cx="311395" cy="35968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5">
            <a:extLst>
              <a:ext uri="{FF2B5EF4-FFF2-40B4-BE49-F238E27FC236}">
                <a16:creationId xmlns:a16="http://schemas.microsoft.com/office/drawing/2014/main" id="{0E26CFD3-8456-43DF-A880-2FC3709F2E0E}"/>
              </a:ext>
            </a:extLst>
          </p:cNvPr>
          <p:cNvSpPr>
            <a:spLocks noGrp="1"/>
          </p:cNvSpPr>
          <p:nvPr>
            <p:ph type="sldNum" sz="quarter" idx="12"/>
          </p:nvPr>
        </p:nvSpPr>
        <p:spPr>
          <a:xfrm>
            <a:off x="8610600" y="6356350"/>
            <a:ext cx="2743200" cy="365125"/>
          </a:xfrm>
        </p:spPr>
        <p:txBody>
          <a:bodyPr/>
          <a:lstStyle>
            <a:lvl1pPr>
              <a:defRPr b="1"/>
            </a:lvl1pPr>
          </a:lstStyle>
          <a:p>
            <a:fld id="{6A131739-8AC3-411F-A4CA-D4C259719ACD}" type="slidenum">
              <a:rPr lang="en-US" smtClean="0"/>
              <a:pPr/>
              <a:t>‹#›</a:t>
            </a:fld>
            <a:endParaRPr lang="en-US" dirty="0"/>
          </a:p>
        </p:txBody>
      </p:sp>
    </p:spTree>
    <p:extLst>
      <p:ext uri="{BB962C8B-B14F-4D97-AF65-F5344CB8AC3E}">
        <p14:creationId xmlns:p14="http://schemas.microsoft.com/office/powerpoint/2010/main" val="338963318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5EF6-7903-485F-87BB-196E9F8C09B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D2895B3-F01B-438F-A1CA-3160A8BC66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38F1A2C-EDDE-44B4-B077-B86EEACAE076}"/>
              </a:ext>
            </a:extLst>
          </p:cNvPr>
          <p:cNvSpPr>
            <a:spLocks noGrp="1"/>
          </p:cNvSpPr>
          <p:nvPr>
            <p:ph type="sldNum" sz="quarter" idx="12"/>
          </p:nvPr>
        </p:nvSpPr>
        <p:spPr/>
        <p:txBody>
          <a:bodyPr/>
          <a:lstStyle>
            <a:lvl1pPr>
              <a:defRPr b="1"/>
            </a:lvl1pPr>
          </a:lstStyle>
          <a:p>
            <a:fld id="{6A131739-8AC3-411F-A4CA-D4C259719ACD}" type="slidenum">
              <a:rPr lang="en-US" smtClean="0"/>
              <a:pPr/>
              <a:t>‹#›</a:t>
            </a:fld>
            <a:endParaRPr lang="en-US" dirty="0"/>
          </a:p>
        </p:txBody>
      </p:sp>
      <p:pic>
        <p:nvPicPr>
          <p:cNvPr id="7" name="Picture 11" descr="A picture containing object&#10;&#10;Description automatically generated">
            <a:extLst>
              <a:ext uri="{FF2B5EF4-FFF2-40B4-BE49-F238E27FC236}">
                <a16:creationId xmlns:a16="http://schemas.microsoft.com/office/drawing/2014/main" id="{53C02796-6CFD-40FC-B5F6-9BF80335B9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673" y="5565775"/>
            <a:ext cx="192722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222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0A622-32ED-4052-9ED3-B2F87C1A21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CDA2FE-CAE6-4449-8B21-D9A7BD404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AA9D30-C1A9-4FA0-8CF8-AF98EF68F526}"/>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2A5DB774-794C-4BF9-9A5B-965F8455E97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6D34FC0-EB35-4DA1-8A49-486A741B9948}"/>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307209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29B8E-FF6E-45FD-93C8-747CE7C0A6E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524EF6C-6E49-413A-BB2D-60F2A63E25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484F0B-ABA4-43AB-8FEC-CD8BE17C4F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849A9F-2132-47E4-AC41-B9A502539345}"/>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CACBBACA-CDF3-432D-8FAD-FCABAC0BB2B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46CEF5EC-3F86-4B9A-B4C6-DB74289CB65B}"/>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339702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07EA3-0B7F-445F-9690-E245B36BE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7FCF5-3083-4B52-9F8D-FEB982F8BC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9864E9-F144-417C-BD53-B0B41FC8C4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D6D390-BC00-4172-A032-73DFA1DFD5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E810EE-6A1D-4654-84E6-B6BE69E37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5D586D-8C13-46CA-9542-F8DBE2051771}"/>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a:extLst>
              <a:ext uri="{FF2B5EF4-FFF2-40B4-BE49-F238E27FC236}">
                <a16:creationId xmlns:a16="http://schemas.microsoft.com/office/drawing/2014/main" id="{37F4710D-6A95-4890-8241-B5C7A5766B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7E67B415-527C-4A0D-8478-6F494A618DFC}"/>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241085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A0D6-9BBF-4A81-A741-ABFCDA1258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D72B00-B7A1-4E45-A28A-87EF3D157DCB}"/>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626552D5-91A2-451E-9E62-E724D4A16F3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AAA75E3A-0A96-4454-B6AD-610B0367E3F8}"/>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116976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CFB83-B524-4CB9-A659-5A36A64ECC27}"/>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a:extLst>
              <a:ext uri="{FF2B5EF4-FFF2-40B4-BE49-F238E27FC236}">
                <a16:creationId xmlns:a16="http://schemas.microsoft.com/office/drawing/2014/main" id="{62964405-69EF-4D4F-91DB-C8379E12A4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54EF64F3-0A74-4166-930C-A373E701365C}"/>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349061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DD97-B636-4C90-AE2E-50B860D936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7A21A2-C248-43D8-9461-64F0340EDD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DD0EF5-FE2C-42C7-9189-D579CD3AB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832E07-47DC-4D04-96D0-20D5EA87A9A2}"/>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A0EC6DC9-91AD-42AA-B528-589011CA313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24261B1-7910-4AED-9AB7-00DFD3DCC3D2}"/>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321535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02BA-D660-4E1B-8787-807DA696C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BEE786-0F29-4007-AFA8-DB25D1F32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CE921A0-F2FC-4D91-9DE9-8AF5FFD43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B5112-8609-4C2F-AFE6-A65242EFA780}"/>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8124FD10-82C9-40FF-9A08-978E2F8D4A5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D2133A4F-9733-4165-BA8F-DD75234E29EC}"/>
              </a:ext>
            </a:extLst>
          </p:cNvPr>
          <p:cNvSpPr>
            <a:spLocks noGrp="1"/>
          </p:cNvSpPr>
          <p:nvPr>
            <p:ph type="sldNum" sz="quarter" idx="12"/>
          </p:nvPr>
        </p:nvSpPr>
        <p:spPr/>
        <p:txBody>
          <a:bodyPr/>
          <a:lstStyle/>
          <a:p>
            <a:fld id="{6A131739-8AC3-411F-A4CA-D4C259719ACD}" type="slidenum">
              <a:rPr lang="en-US" smtClean="0"/>
              <a:t>‹#›</a:t>
            </a:fld>
            <a:endParaRPr lang="en-US" dirty="0"/>
          </a:p>
        </p:txBody>
      </p:sp>
    </p:spTree>
    <p:extLst>
      <p:ext uri="{BB962C8B-B14F-4D97-AF65-F5344CB8AC3E}">
        <p14:creationId xmlns:p14="http://schemas.microsoft.com/office/powerpoint/2010/main" val="274610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0C2708-2E46-4379-81FE-7A4E2BC9B6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1CC4663-3733-4F56-A3D3-750346A76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1A26F725-49D3-4419-8C66-EF6CB21B84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6A131739-8AC3-411F-A4CA-D4C259719ACD}" type="slidenum">
              <a:rPr lang="en-US" smtClean="0"/>
              <a:pPr/>
              <a:t>‹#›</a:t>
            </a:fld>
            <a:endParaRPr lang="en-US" dirty="0"/>
          </a:p>
        </p:txBody>
      </p:sp>
      <p:pic>
        <p:nvPicPr>
          <p:cNvPr id="7" name="Picture 11" descr="A picture containing object&#10;&#10;Description automatically generated">
            <a:extLst>
              <a:ext uri="{FF2B5EF4-FFF2-40B4-BE49-F238E27FC236}">
                <a16:creationId xmlns:a16="http://schemas.microsoft.com/office/drawing/2014/main" id="{71CF61CA-0E0F-4CAA-8D2D-27753AD9BD1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0673" y="5565775"/>
            <a:ext cx="192722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8884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6A98DC-6027-4D7B-91F3-CCC236D5296E}"/>
              </a:ext>
            </a:extLst>
          </p:cNvPr>
          <p:cNvSpPr>
            <a:spLocks noGrp="1"/>
          </p:cNvSpPr>
          <p:nvPr>
            <p:ph type="ctrTitle"/>
          </p:nvPr>
        </p:nvSpPr>
        <p:spPr>
          <a:xfrm>
            <a:off x="1524000" y="757456"/>
            <a:ext cx="9144000" cy="2387600"/>
          </a:xfrm>
        </p:spPr>
        <p:txBody>
          <a:bodyPr>
            <a:normAutofit/>
          </a:bodyPr>
          <a:lstStyle/>
          <a:p>
            <a:r>
              <a:rPr lang="en-US" sz="5400" dirty="0"/>
              <a:t>STATE AND LOCAL TAX ISSUES FOR A MOBILE WORKFORCE</a:t>
            </a:r>
          </a:p>
        </p:txBody>
      </p:sp>
      <p:sp>
        <p:nvSpPr>
          <p:cNvPr id="6" name="Subtitle 5">
            <a:extLst>
              <a:ext uri="{FF2B5EF4-FFF2-40B4-BE49-F238E27FC236}">
                <a16:creationId xmlns:a16="http://schemas.microsoft.com/office/drawing/2014/main" id="{7F0DC481-D0F5-4903-A39A-A2B0FF67839B}"/>
              </a:ext>
            </a:extLst>
          </p:cNvPr>
          <p:cNvSpPr>
            <a:spLocks noGrp="1"/>
          </p:cNvSpPr>
          <p:nvPr>
            <p:ph type="subTitle" idx="1"/>
          </p:nvPr>
        </p:nvSpPr>
        <p:spPr>
          <a:xfrm>
            <a:off x="-816434" y="3702622"/>
            <a:ext cx="9144000" cy="1655762"/>
          </a:xfrm>
        </p:spPr>
        <p:txBody>
          <a:bodyPr>
            <a:noAutofit/>
          </a:bodyPr>
          <a:lstStyle/>
          <a:p>
            <a:pPr>
              <a:lnSpc>
                <a:spcPct val="100000"/>
              </a:lnSpc>
              <a:spcBef>
                <a:spcPts val="0"/>
              </a:spcBef>
              <a:defRPr/>
            </a:pPr>
            <a:r>
              <a:rPr lang="en-US" altLang="en-US" sz="2000" b="1" dirty="0"/>
              <a:t>David Hughes</a:t>
            </a:r>
          </a:p>
          <a:p>
            <a:pPr>
              <a:lnSpc>
                <a:spcPct val="100000"/>
              </a:lnSpc>
              <a:spcBef>
                <a:spcPts val="0"/>
              </a:spcBef>
              <a:defRPr/>
            </a:pPr>
            <a:r>
              <a:rPr lang="en-US" altLang="en-US" sz="2000" b="1" dirty="0"/>
              <a:t>HMB Legal Counsel</a:t>
            </a:r>
          </a:p>
          <a:p>
            <a:pPr>
              <a:lnSpc>
                <a:spcPct val="100000"/>
              </a:lnSpc>
              <a:spcBef>
                <a:spcPts val="0"/>
              </a:spcBef>
              <a:defRPr/>
            </a:pPr>
            <a:r>
              <a:rPr lang="en-US" altLang="en-US" sz="2000" b="1" dirty="0"/>
              <a:t>500 West Madison Street, Suite 3700</a:t>
            </a:r>
          </a:p>
          <a:p>
            <a:pPr>
              <a:lnSpc>
                <a:spcPct val="100000"/>
              </a:lnSpc>
              <a:spcBef>
                <a:spcPts val="0"/>
              </a:spcBef>
              <a:defRPr/>
            </a:pPr>
            <a:r>
              <a:rPr lang="en-US" altLang="en-US" sz="2000" b="1" dirty="0"/>
              <a:t>Chicago, IL 60661</a:t>
            </a:r>
          </a:p>
          <a:p>
            <a:pPr>
              <a:lnSpc>
                <a:spcPct val="100000"/>
              </a:lnSpc>
              <a:spcBef>
                <a:spcPts val="0"/>
              </a:spcBef>
              <a:defRPr/>
            </a:pPr>
            <a:r>
              <a:rPr lang="en-US" altLang="en-US" sz="2000" b="1" dirty="0"/>
              <a:t>T: (312) 606-3212</a:t>
            </a:r>
          </a:p>
          <a:p>
            <a:pPr>
              <a:lnSpc>
                <a:spcPct val="100000"/>
              </a:lnSpc>
              <a:spcBef>
                <a:spcPts val="0"/>
              </a:spcBef>
              <a:defRPr/>
            </a:pPr>
            <a:r>
              <a:rPr lang="en-US" altLang="en-US" sz="2000" b="1" dirty="0"/>
              <a:t>E: dhughes@hmblaw.com</a:t>
            </a:r>
            <a:endParaRPr lang="en-US" sz="2000" dirty="0"/>
          </a:p>
        </p:txBody>
      </p:sp>
      <p:sp>
        <p:nvSpPr>
          <p:cNvPr id="8" name="Slide Number Placeholder 7">
            <a:extLst>
              <a:ext uri="{FF2B5EF4-FFF2-40B4-BE49-F238E27FC236}">
                <a16:creationId xmlns:a16="http://schemas.microsoft.com/office/drawing/2014/main" id="{6F04DF32-879A-4763-A33D-60F6A67F657C}"/>
              </a:ext>
            </a:extLst>
          </p:cNvPr>
          <p:cNvSpPr>
            <a:spLocks noGrp="1"/>
          </p:cNvSpPr>
          <p:nvPr>
            <p:ph type="sldNum" sz="quarter" idx="12"/>
          </p:nvPr>
        </p:nvSpPr>
        <p:spPr/>
        <p:txBody>
          <a:bodyPr/>
          <a:lstStyle/>
          <a:p>
            <a:fld id="{6A131739-8AC3-411F-A4CA-D4C259719ACD}" type="slidenum">
              <a:rPr lang="en-US" smtClean="0"/>
              <a:pPr/>
              <a:t>1</a:t>
            </a:fld>
            <a:endParaRPr lang="en-US" dirty="0"/>
          </a:p>
        </p:txBody>
      </p:sp>
      <p:sp>
        <p:nvSpPr>
          <p:cNvPr id="2" name="TextBox 1">
            <a:extLst>
              <a:ext uri="{FF2B5EF4-FFF2-40B4-BE49-F238E27FC236}">
                <a16:creationId xmlns:a16="http://schemas.microsoft.com/office/drawing/2014/main" id="{946FB223-AE27-5141-AB92-E2C4BD0A9CBB}"/>
              </a:ext>
            </a:extLst>
          </p:cNvPr>
          <p:cNvSpPr txBox="1"/>
          <p:nvPr/>
        </p:nvSpPr>
        <p:spPr>
          <a:xfrm>
            <a:off x="3281710" y="563129"/>
            <a:ext cx="5377882" cy="1292662"/>
          </a:xfrm>
          <a:prstGeom prst="rect">
            <a:avLst/>
          </a:prstGeom>
          <a:noFill/>
        </p:spPr>
        <p:txBody>
          <a:bodyPr wrap="none" rtlCol="0">
            <a:spAutoFit/>
          </a:bodyPr>
          <a:lstStyle/>
          <a:p>
            <a:pPr algn="ctr">
              <a:buFont typeface="Arial" panose="020B0604020202020204" pitchFamily="34" charset="0"/>
              <a:buNone/>
            </a:pPr>
            <a:r>
              <a:rPr lang="en-US" altLang="en-US" sz="3000" dirty="0">
                <a:ea typeface="ＭＳ Ｐゴシック" panose="020B0600070205080204" pitchFamily="34" charset="-128"/>
              </a:rPr>
              <a:t>ILLINOIS CPA SOCIETY</a:t>
            </a:r>
          </a:p>
          <a:p>
            <a:pPr algn="ctr">
              <a:buFont typeface="Arial" panose="020B0604020202020204" pitchFamily="34" charset="0"/>
              <a:buNone/>
            </a:pPr>
            <a:r>
              <a:rPr lang="en-US" altLang="en-US" sz="3000" dirty="0">
                <a:ea typeface="ＭＳ Ｐゴシック" panose="020B0600070205080204" pitchFamily="34" charset="-128"/>
              </a:rPr>
              <a:t>STATE &amp; LOCAL TAX CONFERENCE</a:t>
            </a:r>
          </a:p>
          <a:p>
            <a:endParaRPr lang="en-US" dirty="0"/>
          </a:p>
        </p:txBody>
      </p:sp>
      <p:sp>
        <p:nvSpPr>
          <p:cNvPr id="3" name="TextBox 2">
            <a:extLst>
              <a:ext uri="{FF2B5EF4-FFF2-40B4-BE49-F238E27FC236}">
                <a16:creationId xmlns:a16="http://schemas.microsoft.com/office/drawing/2014/main" id="{FBA4F63E-7D15-F34C-BA5E-8EC736A6E831}"/>
              </a:ext>
            </a:extLst>
          </p:cNvPr>
          <p:cNvSpPr txBox="1"/>
          <p:nvPr/>
        </p:nvSpPr>
        <p:spPr>
          <a:xfrm>
            <a:off x="3746395" y="3118754"/>
            <a:ext cx="4471673" cy="738664"/>
          </a:xfrm>
          <a:prstGeom prst="rect">
            <a:avLst/>
          </a:prstGeom>
          <a:noFill/>
        </p:spPr>
        <p:txBody>
          <a:bodyPr wrap="none" rtlCol="0">
            <a:spAutoFit/>
          </a:bodyPr>
          <a:lstStyle/>
          <a:p>
            <a:r>
              <a:rPr lang="en-US" altLang="en-US" sz="2400" i="1" dirty="0">
                <a:ea typeface="ＭＳ Ｐゴシック" panose="020B0600070205080204" pitchFamily="34" charset="-128"/>
              </a:rPr>
              <a:t>January 20, 2022 - Chicago, Illinois</a:t>
            </a:r>
          </a:p>
          <a:p>
            <a:endParaRPr lang="en-US" dirty="0"/>
          </a:p>
        </p:txBody>
      </p:sp>
      <p:sp>
        <p:nvSpPr>
          <p:cNvPr id="7" name="TextBox 6">
            <a:extLst>
              <a:ext uri="{FF2B5EF4-FFF2-40B4-BE49-F238E27FC236}">
                <a16:creationId xmlns:a16="http://schemas.microsoft.com/office/drawing/2014/main" id="{12F1DD7C-8897-B446-A260-D4491FB939D2}"/>
              </a:ext>
            </a:extLst>
          </p:cNvPr>
          <p:cNvSpPr txBox="1"/>
          <p:nvPr/>
        </p:nvSpPr>
        <p:spPr>
          <a:xfrm>
            <a:off x="6128659" y="3731076"/>
            <a:ext cx="4139275" cy="1938992"/>
          </a:xfrm>
          <a:prstGeom prst="rect">
            <a:avLst/>
          </a:prstGeom>
          <a:noFill/>
        </p:spPr>
        <p:txBody>
          <a:bodyPr wrap="none" rtlCol="0">
            <a:spAutoFit/>
          </a:bodyPr>
          <a:lstStyle/>
          <a:p>
            <a:pPr algn="ctr"/>
            <a:r>
              <a:rPr lang="en-US" sz="2000" b="1" dirty="0"/>
              <a:t>David Kupiec</a:t>
            </a:r>
          </a:p>
          <a:p>
            <a:pPr algn="ctr"/>
            <a:r>
              <a:rPr lang="en-US" sz="2000" b="1" dirty="0"/>
              <a:t>Kupiec &amp; Martin, LLC</a:t>
            </a:r>
          </a:p>
          <a:p>
            <a:pPr algn="ctr"/>
            <a:r>
              <a:rPr lang="en-US" sz="2000" b="1" dirty="0"/>
              <a:t>600 West Van Buren Street, Suite 202</a:t>
            </a:r>
          </a:p>
          <a:p>
            <a:pPr algn="ctr"/>
            <a:r>
              <a:rPr lang="en-US" sz="2000" b="1" dirty="0"/>
              <a:t>Chicago, IL 60607</a:t>
            </a:r>
          </a:p>
          <a:p>
            <a:pPr algn="ctr"/>
            <a:r>
              <a:rPr lang="en-US" sz="2000" b="1" dirty="0"/>
              <a:t>T: (312) 632 – 1022</a:t>
            </a:r>
          </a:p>
          <a:p>
            <a:pPr algn="ctr"/>
            <a:r>
              <a:rPr lang="en-US" sz="2000" b="1" dirty="0"/>
              <a:t>E: dkupiec@kupiecandmartin.com</a:t>
            </a:r>
          </a:p>
        </p:txBody>
      </p:sp>
      <p:pic>
        <p:nvPicPr>
          <p:cNvPr id="10" name="Picture 9">
            <a:extLst>
              <a:ext uri="{FF2B5EF4-FFF2-40B4-BE49-F238E27FC236}">
                <a16:creationId xmlns:a16="http://schemas.microsoft.com/office/drawing/2014/main" id="{511DBB6D-659E-A144-B928-2F2C3A91F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695950"/>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7739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92175"/>
            <a:ext cx="10972800" cy="4596460"/>
          </a:xfrm>
        </p:spPr>
        <p:txBody>
          <a:bodyPr>
            <a:normAutofit fontScale="92500" lnSpcReduction="20000"/>
          </a:bodyPr>
          <a:lstStyle/>
          <a:p>
            <a:pPr>
              <a:spcBef>
                <a:spcPts val="1200"/>
              </a:spcBef>
            </a:pPr>
            <a:r>
              <a:rPr lang="en-US" sz="2667" b="1" dirty="0"/>
              <a:t>General rule</a:t>
            </a:r>
            <a:r>
              <a:rPr lang="en-US" sz="2667" dirty="0"/>
              <a:t>:  Where services are performed </a:t>
            </a:r>
            <a:r>
              <a:rPr lang="en-US" sz="2667" dirty="0">
                <a:solidFill>
                  <a:schemeClr val="tx1"/>
                </a:solidFill>
              </a:rPr>
              <a:t>(i.e., the employee’s work location)</a:t>
            </a:r>
          </a:p>
          <a:p>
            <a:pPr>
              <a:spcBef>
                <a:spcPts val="1200"/>
              </a:spcBef>
            </a:pPr>
            <a:r>
              <a:rPr lang="en-US" sz="2667" dirty="0"/>
              <a:t>Exceptions and exemptions:</a:t>
            </a:r>
          </a:p>
          <a:p>
            <a:pPr marL="761981" lvl="1" indent="-228594">
              <a:spcBef>
                <a:spcPts val="1200"/>
              </a:spcBef>
            </a:pPr>
            <a:r>
              <a:rPr lang="en-US" sz="2400" dirty="0">
                <a:solidFill>
                  <a:schemeClr val="tx1"/>
                </a:solidFill>
              </a:rPr>
              <a:t>State reciprocity (AZ, IL, IN, IA, KY, MD, MI, MN, MT, NJ, ND, OH, PA, VA, WV, WI, D.C.)</a:t>
            </a:r>
          </a:p>
          <a:p>
            <a:pPr marL="761981" lvl="1" indent="-228594">
              <a:spcBef>
                <a:spcPts val="1200"/>
              </a:spcBef>
            </a:pPr>
            <a:r>
              <a:rPr lang="en-US" sz="2400" dirty="0">
                <a:solidFill>
                  <a:schemeClr val="tx1"/>
                </a:solidFill>
              </a:rPr>
              <a:t>“Convenience of the employer”  (AR, CT, DE, PA, NE, NY)</a:t>
            </a:r>
          </a:p>
          <a:p>
            <a:pPr marL="1219181" lvl="2" indent="-228594">
              <a:spcBef>
                <a:spcPts val="1200"/>
              </a:spcBef>
            </a:pPr>
            <a:r>
              <a:rPr lang="en-US" dirty="0">
                <a:solidFill>
                  <a:schemeClr val="tx1"/>
                </a:solidFill>
              </a:rPr>
              <a:t>Some states (e.g. Massachusetts</a:t>
            </a:r>
            <a:r>
              <a:rPr lang="en-US" dirty="0"/>
              <a:t>) adopted this rule temporarily</a:t>
            </a:r>
            <a:endParaRPr lang="en-US" dirty="0">
              <a:solidFill>
                <a:schemeClr val="tx1"/>
              </a:solidFill>
            </a:endParaRPr>
          </a:p>
          <a:p>
            <a:pPr marL="1219181" lvl="2" indent="-228594">
              <a:spcBef>
                <a:spcPts val="1200"/>
              </a:spcBef>
            </a:pPr>
            <a:r>
              <a:rPr lang="en-US" dirty="0">
                <a:solidFill>
                  <a:schemeClr val="tx1"/>
                </a:solidFill>
              </a:rPr>
              <a:t>More on this later</a:t>
            </a:r>
          </a:p>
          <a:p>
            <a:pPr marL="761981" lvl="1" indent="-228594">
              <a:spcBef>
                <a:spcPts val="1200"/>
              </a:spcBef>
            </a:pPr>
            <a:r>
              <a:rPr lang="en-US" sz="2400" dirty="0">
                <a:solidFill>
                  <a:schemeClr val="tx1"/>
                </a:solidFill>
              </a:rPr>
              <a:t>Temporary exemptions, such as federal and state emergencies (i.e., natural disaster relief) and COVID-19 (i.e., MA)</a:t>
            </a:r>
          </a:p>
          <a:p>
            <a:pPr marL="761981" lvl="1" indent="-228594">
              <a:spcBef>
                <a:spcPts val="1200"/>
              </a:spcBef>
            </a:pPr>
            <a:r>
              <a:rPr lang="en-US" sz="2400" dirty="0">
                <a:solidFill>
                  <a:schemeClr val="tx1"/>
                </a:solidFill>
              </a:rPr>
              <a:t>Withholding thresholds, such as number of days in the state or wages earned in the state (LA, WV, IL </a:t>
            </a:r>
            <a:r>
              <a:rPr lang="en-US" sz="2400" b="1" dirty="0">
                <a:solidFill>
                  <a:schemeClr val="tx1"/>
                </a:solidFill>
              </a:rPr>
              <a:t>– Effective 1/1/20 more than 30 working days</a:t>
            </a:r>
            <a:r>
              <a:rPr lang="en-US" sz="2400" dirty="0">
                <a:solidFill>
                  <a:schemeClr val="tx1"/>
                </a:solidFill>
              </a:rPr>
              <a:t>, AZ)</a:t>
            </a:r>
          </a:p>
          <a:p>
            <a:pPr marL="761981" lvl="1" indent="-228594">
              <a:spcBef>
                <a:spcPts val="1200"/>
              </a:spcBef>
            </a:pPr>
            <a:r>
              <a:rPr lang="en-US" sz="2400" dirty="0">
                <a:solidFill>
                  <a:schemeClr val="tx1"/>
                </a:solidFill>
              </a:rPr>
              <a:t>Industry or employment specific – Entertainers, Athletes, Board Directors, …</a:t>
            </a:r>
          </a:p>
          <a:p>
            <a:pPr marL="761981" lvl="1" indent="-228594">
              <a:spcBef>
                <a:spcPts val="1200"/>
              </a:spcBef>
            </a:pPr>
            <a:r>
              <a:rPr lang="en-US" sz="2400" dirty="0">
                <a:solidFill>
                  <a:schemeClr val="tx1"/>
                </a:solidFill>
              </a:rPr>
              <a:t>Double taxation? Reciprocity agreements/credits? </a:t>
            </a:r>
          </a:p>
        </p:txBody>
      </p:sp>
      <p:sp>
        <p:nvSpPr>
          <p:cNvPr id="4" name="Slide Number Placeholder 3"/>
          <p:cNvSpPr>
            <a:spLocks noGrp="1"/>
          </p:cNvSpPr>
          <p:nvPr>
            <p:ph type="sldNum" sz="quarter" idx="4294967295"/>
          </p:nvPr>
        </p:nvSpPr>
        <p:spPr/>
        <p:txBody>
          <a:bodyPr/>
          <a:lstStyle/>
          <a:p>
            <a:pPr algn="r" defTabSz="914377">
              <a:defRPr/>
            </a:pPr>
            <a:fld id="{0EBF2EF9-CCB8-434E-BFC2-9A9C4DFBBE08}" type="slidenum">
              <a:rPr lang="en-GB" sz="1200">
                <a:solidFill>
                  <a:srgbClr val="000000"/>
                </a:solidFill>
                <a:latin typeface="Arial"/>
                <a:ea typeface="SimSun"/>
                <a:cs typeface="Arial"/>
              </a:rPr>
              <a:pPr algn="r" defTabSz="914377">
                <a:defRPr/>
              </a:pPr>
              <a:t>10</a:t>
            </a:fld>
            <a:endParaRPr lang="en-GB" sz="1200" dirty="0">
              <a:solidFill>
                <a:srgbClr val="000000"/>
              </a:solidFill>
              <a:latin typeface="Arial"/>
              <a:ea typeface="SimSun"/>
              <a:cs typeface="Arial"/>
            </a:endParaRPr>
          </a:p>
        </p:txBody>
      </p:sp>
      <p:sp>
        <p:nvSpPr>
          <p:cNvPr id="5" name="Title 4"/>
          <p:cNvSpPr>
            <a:spLocks noGrp="1"/>
          </p:cNvSpPr>
          <p:nvPr>
            <p:ph type="title"/>
          </p:nvPr>
        </p:nvSpPr>
        <p:spPr>
          <a:xfrm>
            <a:off x="609600" y="279735"/>
            <a:ext cx="10515600" cy="1325563"/>
          </a:xfrm>
        </p:spPr>
        <p:txBody>
          <a:bodyPr>
            <a:normAutofit/>
          </a:bodyPr>
          <a:lstStyle/>
          <a:p>
            <a:r>
              <a:rPr lang="en-US" sz="4000" dirty="0"/>
              <a:t>Employer Withholding</a:t>
            </a:r>
          </a:p>
        </p:txBody>
      </p:sp>
      <p:pic>
        <p:nvPicPr>
          <p:cNvPr id="6" name="Picture 5">
            <a:extLst>
              <a:ext uri="{FF2B5EF4-FFF2-40B4-BE49-F238E27FC236}">
                <a16:creationId xmlns:a16="http://schemas.microsoft.com/office/drawing/2014/main" id="{8A10EA82-48A1-AB41-BC17-DF2F14678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142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1850369"/>
            <a:ext cx="10972800" cy="3871575"/>
          </a:xfrm>
        </p:spPr>
        <p:txBody>
          <a:bodyPr>
            <a:normAutofit/>
          </a:bodyPr>
          <a:lstStyle/>
          <a:p>
            <a:pPr marL="0" indent="0">
              <a:buClr>
                <a:srgbClr val="144F90"/>
              </a:buClr>
              <a:buNone/>
            </a:pPr>
            <a:r>
              <a:rPr lang="en-US" b="1" dirty="0"/>
              <a:t>Bills Introduced or Reintroduced in 2021</a:t>
            </a:r>
          </a:p>
          <a:p>
            <a:pPr>
              <a:buClr>
                <a:srgbClr val="144F90"/>
              </a:buClr>
            </a:pPr>
            <a:r>
              <a:rPr lang="en-US" b="1" dirty="0"/>
              <a:t>Mobile Workforce State Income Tax Simplification Act of 2021</a:t>
            </a:r>
          </a:p>
          <a:p>
            <a:pPr marL="1065187" lvl="3" indent="-342891">
              <a:buClr>
                <a:srgbClr val="144F90"/>
              </a:buClr>
            </a:pPr>
            <a:r>
              <a:rPr lang="en-US" sz="2800" dirty="0"/>
              <a:t>H.R.429 (Jan. 21, 2021)(30 day standard)</a:t>
            </a:r>
          </a:p>
          <a:p>
            <a:pPr>
              <a:buClr>
                <a:srgbClr val="144F90"/>
              </a:buClr>
            </a:pPr>
            <a:r>
              <a:rPr lang="en-US" b="1" dirty="0"/>
              <a:t>Remote and Mobile Worker Relief Act of 2021</a:t>
            </a:r>
          </a:p>
          <a:p>
            <a:pPr lvl="1">
              <a:buClr>
                <a:srgbClr val="144F90"/>
              </a:buClr>
            </a:pPr>
            <a:r>
              <a:rPr lang="en-US" sz="2800" b="1" dirty="0"/>
              <a:t> </a:t>
            </a:r>
            <a:r>
              <a:rPr lang="en-US" sz="2800" dirty="0">
                <a:solidFill>
                  <a:schemeClr val="tx1"/>
                </a:solidFill>
              </a:rPr>
              <a:t>S.1274 (April 21, 2021)</a:t>
            </a:r>
          </a:p>
          <a:p>
            <a:pPr>
              <a:buClr>
                <a:srgbClr val="144F90"/>
              </a:buClr>
            </a:pPr>
            <a:r>
              <a:rPr lang="en-US" b="1" dirty="0"/>
              <a:t>Multi-State Worker Tax Fairness Act of 2021</a:t>
            </a:r>
          </a:p>
          <a:p>
            <a:pPr marL="1065187" lvl="3" indent="-342891">
              <a:buClr>
                <a:srgbClr val="144F90"/>
              </a:buClr>
            </a:pPr>
            <a:r>
              <a:rPr lang="en-US" sz="2800" dirty="0"/>
              <a:t>S.1887 (May 27, 2021)(would bar the convenience of the employer rule)</a:t>
            </a:r>
          </a:p>
        </p:txBody>
      </p:sp>
      <p:sp>
        <p:nvSpPr>
          <p:cNvPr id="4" name="Slide Number Placeholder 3"/>
          <p:cNvSpPr>
            <a:spLocks noGrp="1"/>
          </p:cNvSpPr>
          <p:nvPr>
            <p:ph type="sldNum" sz="quarter" idx="4294967295"/>
          </p:nvPr>
        </p:nvSpPr>
        <p:spPr/>
        <p:txBody>
          <a:bodyPr/>
          <a:lstStyle/>
          <a:p>
            <a:pPr algn="r" defTabSz="914377">
              <a:defRPr/>
            </a:pPr>
            <a:fld id="{0EBF2EF9-CCB8-434E-BFC2-9A9C4DFBBE08}" type="slidenum">
              <a:rPr lang="en-GB" sz="1200">
                <a:solidFill>
                  <a:srgbClr val="000000"/>
                </a:solidFill>
                <a:latin typeface="Arial"/>
                <a:ea typeface="SimSun"/>
                <a:cs typeface="Arial"/>
              </a:rPr>
              <a:pPr algn="r" defTabSz="914377">
                <a:defRPr/>
              </a:pPr>
              <a:t>11</a:t>
            </a:fld>
            <a:endParaRPr lang="en-GB" sz="1200" dirty="0">
              <a:solidFill>
                <a:srgbClr val="000000"/>
              </a:solidFill>
              <a:latin typeface="Arial"/>
              <a:ea typeface="SimSun"/>
              <a:cs typeface="Arial"/>
            </a:endParaRPr>
          </a:p>
        </p:txBody>
      </p:sp>
      <p:sp>
        <p:nvSpPr>
          <p:cNvPr id="5" name="Title 4"/>
          <p:cNvSpPr>
            <a:spLocks noGrp="1"/>
          </p:cNvSpPr>
          <p:nvPr>
            <p:ph type="title"/>
          </p:nvPr>
        </p:nvSpPr>
        <p:spPr>
          <a:xfrm>
            <a:off x="609600" y="591000"/>
            <a:ext cx="10972800" cy="1259369"/>
          </a:xfrm>
        </p:spPr>
        <p:txBody>
          <a:bodyPr>
            <a:normAutofit fontScale="90000"/>
          </a:bodyPr>
          <a:lstStyle/>
          <a:p>
            <a:r>
              <a:rPr lang="en-US" dirty="0"/>
              <a:t>Proposed Federal Legislative Fixes to State Withholding</a:t>
            </a:r>
          </a:p>
        </p:txBody>
      </p:sp>
      <p:pic>
        <p:nvPicPr>
          <p:cNvPr id="6" name="Picture 5">
            <a:extLst>
              <a:ext uri="{FF2B5EF4-FFF2-40B4-BE49-F238E27FC236}">
                <a16:creationId xmlns:a16="http://schemas.microsoft.com/office/drawing/2014/main" id="{58BBB5AB-B68C-E848-B2B0-2DBD508E08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75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9668" y="1690688"/>
            <a:ext cx="5712229" cy="3100271"/>
          </a:xfrm>
        </p:spPr>
        <p:txBody>
          <a:bodyPr>
            <a:noAutofit/>
          </a:bodyPr>
          <a:lstStyle/>
          <a:p>
            <a:pPr marL="228594" indent="-228594">
              <a:spcBef>
                <a:spcPts val="1200"/>
              </a:spcBef>
            </a:pPr>
            <a:r>
              <a:rPr lang="en-US" sz="2600" dirty="0">
                <a:solidFill>
                  <a:schemeClr val="tx1"/>
                </a:solidFill>
              </a:rPr>
              <a:t>Does the employer have nexus with the work state?</a:t>
            </a:r>
          </a:p>
          <a:p>
            <a:pPr marL="228594" indent="-228594">
              <a:spcBef>
                <a:spcPts val="1200"/>
              </a:spcBef>
            </a:pPr>
            <a:r>
              <a:rPr lang="en-US" sz="2600" dirty="0">
                <a:solidFill>
                  <a:schemeClr val="tx1"/>
                </a:solidFill>
              </a:rPr>
              <a:t>Any withholding thresholds – i.e., minimum days, income?</a:t>
            </a:r>
          </a:p>
          <a:p>
            <a:pPr marL="228594" indent="-228594">
              <a:spcBef>
                <a:spcPts val="1200"/>
              </a:spcBef>
            </a:pPr>
            <a:r>
              <a:rPr lang="en-US" sz="2600" dirty="0">
                <a:solidFill>
                  <a:schemeClr val="tx1"/>
                </a:solidFill>
              </a:rPr>
              <a:t>Is there a reciprocity agreement with the employee’s state of residence?</a:t>
            </a:r>
          </a:p>
          <a:p>
            <a:pPr marL="228594" indent="-228594">
              <a:spcBef>
                <a:spcPts val="1200"/>
              </a:spcBef>
            </a:pPr>
            <a:r>
              <a:rPr lang="en-US" sz="2600" dirty="0">
                <a:solidFill>
                  <a:schemeClr val="tx1"/>
                </a:solidFill>
              </a:rPr>
              <a:t>Convenience of the employer state?</a:t>
            </a:r>
          </a:p>
          <a:p>
            <a:pPr marL="228594" indent="-228594">
              <a:spcBef>
                <a:spcPts val="1200"/>
              </a:spcBef>
            </a:pPr>
            <a:r>
              <a:rPr lang="en-US" sz="2600" dirty="0">
                <a:solidFill>
                  <a:schemeClr val="tx1"/>
                </a:solidFill>
              </a:rPr>
              <a:t>Is the employee working in a no income tax state?</a:t>
            </a:r>
          </a:p>
        </p:txBody>
      </p:sp>
      <p:sp>
        <p:nvSpPr>
          <p:cNvPr id="4" name="Slide Number Placeholder 3"/>
          <p:cNvSpPr>
            <a:spLocks noGrp="1"/>
          </p:cNvSpPr>
          <p:nvPr>
            <p:ph type="sldNum" sz="quarter" idx="4294967295"/>
          </p:nvPr>
        </p:nvSpPr>
        <p:spPr/>
        <p:txBody>
          <a:bodyPr/>
          <a:lstStyle/>
          <a:p>
            <a:pPr algn="r" defTabSz="914377">
              <a:defRPr/>
            </a:pPr>
            <a:fld id="{0EBF2EF9-CCB8-434E-BFC2-9A9C4DFBBE08}" type="slidenum">
              <a:rPr lang="en-GB" sz="1200">
                <a:solidFill>
                  <a:srgbClr val="000000"/>
                </a:solidFill>
                <a:latin typeface="Arial"/>
                <a:ea typeface="SimSun"/>
                <a:cs typeface="Arial"/>
              </a:rPr>
              <a:pPr algn="r" defTabSz="914377">
                <a:defRPr/>
              </a:pPr>
              <a:t>12</a:t>
            </a:fld>
            <a:endParaRPr lang="en-GB" sz="1200" dirty="0">
              <a:solidFill>
                <a:srgbClr val="000000"/>
              </a:solidFill>
              <a:latin typeface="Arial"/>
              <a:ea typeface="SimSun"/>
              <a:cs typeface="Arial"/>
            </a:endParaRPr>
          </a:p>
        </p:txBody>
      </p:sp>
      <p:sp>
        <p:nvSpPr>
          <p:cNvPr id="5" name="Title 4"/>
          <p:cNvSpPr>
            <a:spLocks noGrp="1"/>
          </p:cNvSpPr>
          <p:nvPr>
            <p:ph type="title"/>
          </p:nvPr>
        </p:nvSpPr>
        <p:spPr/>
        <p:txBody>
          <a:bodyPr/>
          <a:lstStyle/>
          <a:p>
            <a:r>
              <a:rPr lang="en-US" dirty="0"/>
              <a:t>Employer Withholding Whack-a-Mole</a:t>
            </a:r>
          </a:p>
        </p:txBody>
      </p:sp>
      <p:pic>
        <p:nvPicPr>
          <p:cNvPr id="6" name="Content Placeholder 6" descr="Boris Johnson - Covid-19 - Whack a Mole | When explainin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0429" y="1878864"/>
            <a:ext cx="4981903" cy="3388080"/>
          </a:xfrm>
          <a:prstGeom prst="rect">
            <a:avLst/>
          </a:prstGeom>
        </p:spPr>
      </p:pic>
      <p:pic>
        <p:nvPicPr>
          <p:cNvPr id="7" name="Picture 6">
            <a:extLst>
              <a:ext uri="{FF2B5EF4-FFF2-40B4-BE49-F238E27FC236}">
                <a16:creationId xmlns:a16="http://schemas.microsoft.com/office/drawing/2014/main" id="{69A76A18-982B-524E-BEC9-40B60C6784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27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1595-61EF-47EF-A12A-82432791441D}"/>
              </a:ext>
            </a:extLst>
          </p:cNvPr>
          <p:cNvSpPr>
            <a:spLocks noGrp="1"/>
          </p:cNvSpPr>
          <p:nvPr>
            <p:ph type="title"/>
          </p:nvPr>
        </p:nvSpPr>
        <p:spPr>
          <a:xfrm>
            <a:off x="609600" y="564913"/>
            <a:ext cx="10972800" cy="1171523"/>
          </a:xfrm>
        </p:spPr>
        <p:txBody>
          <a:bodyPr>
            <a:noAutofit/>
          </a:bodyPr>
          <a:lstStyle/>
          <a:p>
            <a:r>
              <a:rPr lang="en-US" sz="4000" dirty="0"/>
              <a:t>Employer Individual Income Tax Withholding</a:t>
            </a:r>
            <a:br>
              <a:rPr lang="en-US" sz="4400" dirty="0"/>
            </a:br>
            <a:endParaRPr lang="en-US" sz="4400" dirty="0"/>
          </a:p>
        </p:txBody>
      </p:sp>
      <p:sp>
        <p:nvSpPr>
          <p:cNvPr id="3" name="Content Placeholder 2">
            <a:extLst>
              <a:ext uri="{FF2B5EF4-FFF2-40B4-BE49-F238E27FC236}">
                <a16:creationId xmlns:a16="http://schemas.microsoft.com/office/drawing/2014/main" id="{5D204A52-6707-4387-8896-B193F28D0444}"/>
              </a:ext>
            </a:extLst>
          </p:cNvPr>
          <p:cNvSpPr>
            <a:spLocks noGrp="1"/>
          </p:cNvSpPr>
          <p:nvPr>
            <p:ph idx="1"/>
          </p:nvPr>
        </p:nvSpPr>
        <p:spPr>
          <a:xfrm>
            <a:off x="609600" y="1461191"/>
            <a:ext cx="10515600" cy="4351338"/>
          </a:xfrm>
        </p:spPr>
        <p:txBody>
          <a:bodyPr>
            <a:normAutofit/>
          </a:bodyPr>
          <a:lstStyle/>
          <a:p>
            <a:r>
              <a:rPr lang="en-US" sz="2800" dirty="0"/>
              <a:t>Several states have “Convenience of the Employer” rules (CT, NY, NJ, PA, DE and NE) with NY being the most aggressive (they have already started auditing 2020 returns for this issue)  </a:t>
            </a:r>
            <a:endParaRPr lang="en-US" sz="2400" dirty="0"/>
          </a:p>
          <a:p>
            <a:pPr lvl="1"/>
            <a:r>
              <a:rPr lang="en-US" sz="2400" dirty="0"/>
              <a:t>No carve out for COVID</a:t>
            </a:r>
          </a:p>
          <a:p>
            <a:pPr lvl="1"/>
            <a:r>
              <a:rPr lang="en-US" sz="2400" dirty="0"/>
              <a:t>Employees (and employers) could be hit with large tax bills for remote workers under these rules.</a:t>
            </a:r>
          </a:p>
          <a:p>
            <a:pPr lvl="1"/>
            <a:r>
              <a:rPr lang="en-US" sz="2400" dirty="0"/>
              <a:t>Impact of MA vs. NH?</a:t>
            </a:r>
          </a:p>
          <a:p>
            <a:pPr lvl="1"/>
            <a:r>
              <a:rPr lang="en-US" sz="2400" dirty="0"/>
              <a:t>Ohio municipalities and St. Louis litigation</a:t>
            </a:r>
          </a:p>
          <a:p>
            <a:pPr lvl="1"/>
            <a:r>
              <a:rPr lang="en-US" sz="2400" dirty="0"/>
              <a:t>Resident state credit?</a:t>
            </a:r>
          </a:p>
          <a:p>
            <a:pPr lvl="1"/>
            <a:r>
              <a:rPr lang="en-US" sz="2400" dirty="0"/>
              <a:t>Do you have other offices you can “transfer” these employees to?  Can you document and back up this transfer?</a:t>
            </a:r>
          </a:p>
        </p:txBody>
      </p:sp>
      <p:sp>
        <p:nvSpPr>
          <p:cNvPr id="4" name="Slide Number Placeholder 3">
            <a:extLst>
              <a:ext uri="{FF2B5EF4-FFF2-40B4-BE49-F238E27FC236}">
                <a16:creationId xmlns:a16="http://schemas.microsoft.com/office/drawing/2014/main" id="{C6A08C86-AB72-4C25-8B58-B1E4FB0F9192}"/>
              </a:ext>
            </a:extLst>
          </p:cNvPr>
          <p:cNvSpPr>
            <a:spLocks noGrp="1"/>
          </p:cNvSpPr>
          <p:nvPr>
            <p:ph type="sldNum" sz="quarter" idx="12"/>
          </p:nvPr>
        </p:nvSpPr>
        <p:spPr/>
        <p:txBody>
          <a:bodyPr/>
          <a:lstStyle/>
          <a:p>
            <a:fld id="{6A131739-8AC3-411F-A4CA-D4C259719ACD}" type="slidenum">
              <a:rPr lang="en-US" smtClean="0"/>
              <a:pPr/>
              <a:t>13</a:t>
            </a:fld>
            <a:endParaRPr lang="en-US" dirty="0"/>
          </a:p>
        </p:txBody>
      </p:sp>
      <p:pic>
        <p:nvPicPr>
          <p:cNvPr id="6" name="Picture 5">
            <a:extLst>
              <a:ext uri="{FF2B5EF4-FFF2-40B4-BE49-F238E27FC236}">
                <a16:creationId xmlns:a16="http://schemas.microsoft.com/office/drawing/2014/main" id="{A16300CC-7764-6640-813E-2D3C9CA19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844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86062"/>
            <a:ext cx="10972800" cy="4140404"/>
          </a:xfrm>
        </p:spPr>
        <p:txBody>
          <a:bodyPr>
            <a:normAutofit/>
          </a:bodyPr>
          <a:lstStyle/>
          <a:p>
            <a:pPr marL="228594" indent="-228594">
              <a:spcBef>
                <a:spcPts val="1200"/>
              </a:spcBef>
            </a:pPr>
            <a:r>
              <a:rPr lang="en-US" dirty="0">
                <a:solidFill>
                  <a:schemeClr val="tx1"/>
                </a:solidFill>
              </a:rPr>
              <a:t>Notify employer of change of residency – 2020, 2021, 2022, …</a:t>
            </a:r>
          </a:p>
          <a:p>
            <a:pPr marL="228594" indent="-228594">
              <a:spcBef>
                <a:spcPts val="1200"/>
              </a:spcBef>
            </a:pPr>
            <a:r>
              <a:rPr lang="en-US" dirty="0">
                <a:solidFill>
                  <a:schemeClr val="tx1"/>
                </a:solidFill>
              </a:rPr>
              <a:t>Notify employer of change of work location – </a:t>
            </a:r>
            <a:r>
              <a:rPr lang="en-US" b="1" dirty="0">
                <a:solidFill>
                  <a:schemeClr val="tx1"/>
                </a:solidFill>
              </a:rPr>
              <a:t>Business Travel Reduction</a:t>
            </a:r>
          </a:p>
          <a:p>
            <a:pPr marL="228594" indent="-228594">
              <a:spcBef>
                <a:spcPts val="1200"/>
              </a:spcBef>
            </a:pPr>
            <a:r>
              <a:rPr lang="en-US" dirty="0">
                <a:solidFill>
                  <a:schemeClr val="tx1"/>
                </a:solidFill>
              </a:rPr>
              <a:t>Employee has separate obligation to pay income tax in states where employee is providing services</a:t>
            </a:r>
          </a:p>
          <a:p>
            <a:pPr marL="457189" lvl="2">
              <a:spcBef>
                <a:spcPts val="1200"/>
              </a:spcBef>
            </a:pPr>
            <a:r>
              <a:rPr lang="en-US" sz="2800" dirty="0">
                <a:solidFill>
                  <a:schemeClr val="tx1"/>
                </a:solidFill>
              </a:rPr>
              <a:t>This does not wholly save an employer, but should mitigate exposure if done correctly</a:t>
            </a:r>
          </a:p>
        </p:txBody>
      </p:sp>
      <p:sp>
        <p:nvSpPr>
          <p:cNvPr id="4" name="Slide Number Placeholder 3"/>
          <p:cNvSpPr>
            <a:spLocks noGrp="1"/>
          </p:cNvSpPr>
          <p:nvPr>
            <p:ph type="sldNum" sz="quarter" idx="4294967295"/>
          </p:nvPr>
        </p:nvSpPr>
        <p:spPr/>
        <p:txBody>
          <a:bodyPr/>
          <a:lstStyle/>
          <a:p>
            <a:pPr algn="r" defTabSz="914377">
              <a:defRPr/>
            </a:pPr>
            <a:fld id="{0EBF2EF9-CCB8-434E-BFC2-9A9C4DFBBE08}" type="slidenum">
              <a:rPr lang="en-GB" sz="1200">
                <a:solidFill>
                  <a:srgbClr val="000000"/>
                </a:solidFill>
                <a:latin typeface="Arial"/>
                <a:ea typeface="SimSun"/>
                <a:cs typeface="Arial"/>
              </a:rPr>
              <a:pPr algn="r" defTabSz="914377">
                <a:defRPr/>
              </a:pPr>
              <a:t>14</a:t>
            </a:fld>
            <a:endParaRPr lang="en-GB" sz="1200" dirty="0">
              <a:solidFill>
                <a:srgbClr val="000000"/>
              </a:solidFill>
              <a:latin typeface="Arial"/>
              <a:ea typeface="SimSun"/>
              <a:cs typeface="Arial"/>
            </a:endParaRPr>
          </a:p>
        </p:txBody>
      </p:sp>
      <p:sp>
        <p:nvSpPr>
          <p:cNvPr id="5" name="Title 4"/>
          <p:cNvSpPr>
            <a:spLocks noGrp="1"/>
          </p:cNvSpPr>
          <p:nvPr>
            <p:ph type="title"/>
          </p:nvPr>
        </p:nvSpPr>
        <p:spPr>
          <a:xfrm>
            <a:off x="609600" y="427720"/>
            <a:ext cx="10972800" cy="1293400"/>
          </a:xfrm>
        </p:spPr>
        <p:txBody>
          <a:bodyPr>
            <a:normAutofit fontScale="90000"/>
          </a:bodyPr>
          <a:lstStyle/>
          <a:p>
            <a:r>
              <a:rPr lang="en-US" dirty="0"/>
              <a:t>Employer Withholding: Employee Obligation to Assist</a:t>
            </a:r>
          </a:p>
        </p:txBody>
      </p:sp>
      <p:pic>
        <p:nvPicPr>
          <p:cNvPr id="3" name="Picture 2"/>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368241" y="4264175"/>
            <a:ext cx="1801372" cy="1804420"/>
          </a:xfrm>
          <a:prstGeom prst="rect">
            <a:avLst/>
          </a:prstGeom>
        </p:spPr>
      </p:pic>
      <p:pic>
        <p:nvPicPr>
          <p:cNvPr id="7" name="Picture 6">
            <a:extLst>
              <a:ext uri="{FF2B5EF4-FFF2-40B4-BE49-F238E27FC236}">
                <a16:creationId xmlns:a16="http://schemas.microsoft.com/office/drawing/2014/main" id="{5CADFBB4-09FA-874A-9FEC-3FB0F70D51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8515" y="5777838"/>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494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3201"/>
            <a:ext cx="10749280" cy="3971597"/>
          </a:xfrm>
        </p:spPr>
        <p:txBody>
          <a:bodyPr>
            <a:normAutofit/>
          </a:bodyPr>
          <a:lstStyle/>
          <a:p>
            <a:pPr marL="342891" indent="-342891"/>
            <a:r>
              <a:rPr lang="en-US" dirty="0">
                <a:solidFill>
                  <a:schemeClr val="tx1"/>
                </a:solidFill>
              </a:rPr>
              <a:t>Educate managers and employees</a:t>
            </a:r>
          </a:p>
          <a:p>
            <a:pPr marL="342891" indent="-342891"/>
            <a:r>
              <a:rPr lang="en-US" dirty="0"/>
              <a:t>Discuss with your 3</a:t>
            </a:r>
            <a:r>
              <a:rPr lang="en-US" baseline="30000" dirty="0"/>
              <a:t>rd</a:t>
            </a:r>
            <a:r>
              <a:rPr lang="en-US" dirty="0"/>
              <a:t> party payroll service provider</a:t>
            </a:r>
          </a:p>
          <a:p>
            <a:pPr marL="342891" indent="-342891"/>
            <a:r>
              <a:rPr lang="en-US" dirty="0">
                <a:solidFill>
                  <a:schemeClr val="tx1"/>
                </a:solidFill>
              </a:rPr>
              <a:t>Review internal employment policies, contracts, union agreements, …</a:t>
            </a:r>
          </a:p>
          <a:p>
            <a:pPr marL="342891" indent="-342891"/>
            <a:r>
              <a:rPr lang="en-US" dirty="0">
                <a:solidFill>
                  <a:schemeClr val="tx1"/>
                </a:solidFill>
              </a:rPr>
              <a:t>Conduct state tax nexus study (or targeted study)</a:t>
            </a:r>
          </a:p>
          <a:p>
            <a:pPr marL="342891" indent="-342891"/>
            <a:r>
              <a:rPr lang="en-US" dirty="0">
                <a:solidFill>
                  <a:schemeClr val="tx1"/>
                </a:solidFill>
              </a:rPr>
              <a:t>Track employee’s work locations – How Often? Quarterly? Annually?</a:t>
            </a:r>
          </a:p>
          <a:p>
            <a:pPr marL="342891" indent="-342891"/>
            <a:r>
              <a:rPr lang="en-US" dirty="0">
                <a:solidFill>
                  <a:schemeClr val="tx1"/>
                </a:solidFill>
              </a:rPr>
              <a:t>Request employees to update W-4, state reciprocity forms, etc. </a:t>
            </a:r>
          </a:p>
          <a:p>
            <a:pPr marL="342891" indent="-342891"/>
            <a:r>
              <a:rPr lang="en-US" dirty="0">
                <a:solidFill>
                  <a:schemeClr val="tx1"/>
                </a:solidFill>
              </a:rPr>
              <a:t>Administrative compliance burdens could be greater than actual tax burdens</a:t>
            </a:r>
          </a:p>
        </p:txBody>
      </p:sp>
      <p:sp>
        <p:nvSpPr>
          <p:cNvPr id="3" name="Slide Number Placeholder 2"/>
          <p:cNvSpPr>
            <a:spLocks noGrp="1"/>
          </p:cNvSpPr>
          <p:nvPr>
            <p:ph type="sldNum" sz="quarter" idx="4294967295"/>
          </p:nvPr>
        </p:nvSpPr>
        <p:spPr/>
        <p:txBody>
          <a:bodyPr/>
          <a:lstStyle/>
          <a:p>
            <a:fld id="{0EBF2EF9-CCB8-434E-BFC2-9A9C4DFBBE08}" type="slidenum">
              <a:rPr lang="en-GB" smtClean="0"/>
              <a:t>15</a:t>
            </a:fld>
            <a:endParaRPr lang="en-GB" dirty="0"/>
          </a:p>
        </p:txBody>
      </p:sp>
      <p:sp>
        <p:nvSpPr>
          <p:cNvPr id="5" name="Title 4"/>
          <p:cNvSpPr>
            <a:spLocks noGrp="1"/>
          </p:cNvSpPr>
          <p:nvPr>
            <p:ph type="title"/>
          </p:nvPr>
        </p:nvSpPr>
        <p:spPr>
          <a:xfrm>
            <a:off x="609600" y="584401"/>
            <a:ext cx="10967259" cy="658511"/>
          </a:xfrm>
        </p:spPr>
        <p:txBody>
          <a:bodyPr>
            <a:normAutofit fontScale="90000"/>
          </a:bodyPr>
          <a:lstStyle/>
          <a:p>
            <a:r>
              <a:rPr lang="en-US" dirty="0"/>
              <a:t>Employer Withholding: Compliance</a:t>
            </a:r>
          </a:p>
        </p:txBody>
      </p:sp>
      <p:pic>
        <p:nvPicPr>
          <p:cNvPr id="6" name="Picture 5">
            <a:extLst>
              <a:ext uri="{FF2B5EF4-FFF2-40B4-BE49-F238E27FC236}">
                <a16:creationId xmlns:a16="http://schemas.microsoft.com/office/drawing/2014/main" id="{B329DD1A-2F25-A149-8411-F08C37EA0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1135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EB551-C2C0-4208-B1F5-6AC9D53CECE0}"/>
              </a:ext>
            </a:extLst>
          </p:cNvPr>
          <p:cNvSpPr>
            <a:spLocks noGrp="1"/>
          </p:cNvSpPr>
          <p:nvPr>
            <p:ph type="title" idx="4294967295"/>
          </p:nvPr>
        </p:nvSpPr>
        <p:spPr>
          <a:xfrm>
            <a:off x="609600" y="2857500"/>
            <a:ext cx="10972800" cy="1143000"/>
          </a:xfrm>
        </p:spPr>
        <p:txBody>
          <a:bodyPr>
            <a:noAutofit/>
          </a:bodyPr>
          <a:lstStyle/>
          <a:p>
            <a:pPr algn="ctr"/>
            <a:r>
              <a:rPr lang="en-US" sz="5400" dirty="0"/>
              <a:t>AUDIT AND PLANNING CONSIDERATIONS</a:t>
            </a:r>
          </a:p>
        </p:txBody>
      </p:sp>
      <p:sp>
        <p:nvSpPr>
          <p:cNvPr id="3" name="Slide Number Placeholder 2">
            <a:extLst>
              <a:ext uri="{FF2B5EF4-FFF2-40B4-BE49-F238E27FC236}">
                <a16:creationId xmlns:a16="http://schemas.microsoft.com/office/drawing/2014/main" id="{696CFE66-C967-4175-9364-A0E4A58095A9}"/>
              </a:ext>
            </a:extLst>
          </p:cNvPr>
          <p:cNvSpPr>
            <a:spLocks noGrp="1"/>
          </p:cNvSpPr>
          <p:nvPr>
            <p:ph type="sldNum" sz="quarter" idx="12"/>
          </p:nvPr>
        </p:nvSpPr>
        <p:spPr/>
        <p:txBody>
          <a:bodyPr/>
          <a:lstStyle/>
          <a:p>
            <a:fld id="{6A131739-8AC3-411F-A4CA-D4C259719ACD}" type="slidenum">
              <a:rPr lang="en-US" smtClean="0"/>
              <a:pPr/>
              <a:t>16</a:t>
            </a:fld>
            <a:endParaRPr lang="en-US" dirty="0"/>
          </a:p>
        </p:txBody>
      </p:sp>
      <p:pic>
        <p:nvPicPr>
          <p:cNvPr id="5" name="Picture 4">
            <a:extLst>
              <a:ext uri="{FF2B5EF4-FFF2-40B4-BE49-F238E27FC236}">
                <a16:creationId xmlns:a16="http://schemas.microsoft.com/office/drawing/2014/main" id="{5016E6F1-1DB0-EE4F-88A6-412836DF9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347847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Audit Impact of COVID-19</a:t>
            </a:r>
          </a:p>
        </p:txBody>
      </p:sp>
      <p:sp>
        <p:nvSpPr>
          <p:cNvPr id="2" name="Content Placeholder 1"/>
          <p:cNvSpPr>
            <a:spLocks noGrp="1"/>
          </p:cNvSpPr>
          <p:nvPr>
            <p:ph idx="1"/>
          </p:nvPr>
        </p:nvSpPr>
        <p:spPr>
          <a:xfrm>
            <a:off x="838200" y="1690688"/>
            <a:ext cx="10515600" cy="4351338"/>
          </a:xfrm>
        </p:spPr>
        <p:txBody>
          <a:bodyPr>
            <a:normAutofit/>
          </a:bodyPr>
          <a:lstStyle/>
          <a:p>
            <a:pPr marL="342891" indent="-342891"/>
            <a:r>
              <a:rPr lang="en-US" dirty="0">
                <a:solidFill>
                  <a:schemeClr val="tx1"/>
                </a:solidFill>
              </a:rPr>
              <a:t>Impact of COVID on state finances</a:t>
            </a:r>
          </a:p>
          <a:p>
            <a:pPr marL="342891" indent="-342891"/>
            <a:r>
              <a:rPr lang="en-US" dirty="0">
                <a:solidFill>
                  <a:schemeClr val="tx1"/>
                </a:solidFill>
              </a:rPr>
              <a:t>Expansion of revenue services (marijuana and sports betting is not going to do it)</a:t>
            </a:r>
          </a:p>
          <a:p>
            <a:pPr marL="342891" indent="-342891"/>
            <a:r>
              <a:rPr lang="en-US" dirty="0">
                <a:solidFill>
                  <a:schemeClr val="tx1"/>
                </a:solidFill>
              </a:rPr>
              <a:t>Increased audits and assessments (Desk Audits?)</a:t>
            </a:r>
          </a:p>
          <a:p>
            <a:pPr marL="342891" indent="-342891"/>
            <a:r>
              <a:rPr lang="en-US" dirty="0"/>
              <a:t>Increased retirements of senior experienced State auditors</a:t>
            </a:r>
            <a:endParaRPr lang="en-US" dirty="0">
              <a:solidFill>
                <a:schemeClr val="tx1"/>
              </a:solidFill>
            </a:endParaRPr>
          </a:p>
          <a:p>
            <a:pPr marL="342891" indent="-342891"/>
            <a:r>
              <a:rPr lang="en-US" dirty="0"/>
              <a:t>Potential impact on the payroll factor in states that still use a payroll factor</a:t>
            </a:r>
          </a:p>
          <a:p>
            <a:pPr marL="342891" indent="-342891"/>
            <a:r>
              <a:rPr lang="en-US" sz="2800" dirty="0">
                <a:solidFill>
                  <a:schemeClr val="tx1"/>
                </a:solidFill>
              </a:rPr>
              <a:t>And impact in COP states</a:t>
            </a:r>
          </a:p>
        </p:txBody>
      </p:sp>
      <p:sp>
        <p:nvSpPr>
          <p:cNvPr id="4" name="Slide Number Placeholder 3"/>
          <p:cNvSpPr>
            <a:spLocks noGrp="1"/>
          </p:cNvSpPr>
          <p:nvPr>
            <p:ph type="sldNum" sz="quarter" idx="12"/>
          </p:nvPr>
        </p:nvSpPr>
        <p:spPr/>
        <p:txBody>
          <a:bodyPr/>
          <a:lstStyle/>
          <a:p>
            <a:pPr algn="r" defTabSz="914377">
              <a:defRPr/>
            </a:pPr>
            <a:fld id="{0EBF2EF9-CCB8-434E-BFC2-9A9C4DFBBE08}" type="slidenum">
              <a:rPr lang="en-GB" sz="1200">
                <a:solidFill>
                  <a:srgbClr val="000000"/>
                </a:solidFill>
                <a:latin typeface="Arial"/>
                <a:ea typeface="SimSun"/>
                <a:cs typeface="Arial"/>
              </a:rPr>
              <a:pPr algn="r" defTabSz="914377">
                <a:defRPr/>
              </a:pPr>
              <a:t>17</a:t>
            </a:fld>
            <a:endParaRPr lang="en-GB" sz="1200" dirty="0">
              <a:solidFill>
                <a:srgbClr val="000000"/>
              </a:solidFill>
              <a:latin typeface="Arial"/>
              <a:ea typeface="SimSun"/>
              <a:cs typeface="Arial"/>
            </a:endParaRPr>
          </a:p>
        </p:txBody>
      </p:sp>
      <p:pic>
        <p:nvPicPr>
          <p:cNvPr id="6" name="Picture 5">
            <a:extLst>
              <a:ext uri="{FF2B5EF4-FFF2-40B4-BE49-F238E27FC236}">
                <a16:creationId xmlns:a16="http://schemas.microsoft.com/office/drawing/2014/main" id="{EB1DAF71-2A8B-E245-A461-ED82BFAA7E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9721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Incentives Impact</a:t>
            </a:r>
          </a:p>
        </p:txBody>
      </p:sp>
      <p:sp>
        <p:nvSpPr>
          <p:cNvPr id="3" name="Subtitle 2"/>
          <p:cNvSpPr>
            <a:spLocks noGrp="1"/>
          </p:cNvSpPr>
          <p:nvPr>
            <p:ph idx="1"/>
          </p:nvPr>
        </p:nvSpPr>
        <p:spPr>
          <a:xfrm>
            <a:off x="838200" y="1619078"/>
            <a:ext cx="10515600" cy="4351338"/>
          </a:xfrm>
        </p:spPr>
        <p:txBody>
          <a:bodyPr>
            <a:normAutofit fontScale="92500" lnSpcReduction="20000"/>
          </a:bodyPr>
          <a:lstStyle/>
          <a:p>
            <a:pPr marL="487363" indent="-487363"/>
            <a:r>
              <a:rPr lang="en-US" sz="2800" dirty="0"/>
              <a:t>Review your incentives packages to ensure that having a remote workforce does not run afoul of any jobs requirements (claw back)</a:t>
            </a:r>
          </a:p>
          <a:p>
            <a:pPr marL="487363" indent="-487363"/>
            <a:r>
              <a:rPr lang="en-US" dirty="0"/>
              <a:t>Will State or Locality allow you to amended agreement?</a:t>
            </a:r>
            <a:endParaRPr lang="en-US" sz="2800" dirty="0"/>
          </a:p>
          <a:p>
            <a:pPr marL="457200" indent="-457200"/>
            <a:r>
              <a:rPr lang="en-US" sz="2800" dirty="0"/>
              <a:t>Job creation – Have you still created a job in the required location if all the jobs are now remote?  Have you satisfied all necessary withholding requirements?</a:t>
            </a:r>
          </a:p>
          <a:p>
            <a:pPr marL="457200" indent="-457200"/>
            <a:r>
              <a:rPr lang="en-US" sz="2800" dirty="0"/>
              <a:t>Capital expenditures – Did you include laptops, etc. in your capital expenditures?  Are these laptops still being purchased in same place?  Have you shrunk your physical footprint / lease?</a:t>
            </a:r>
          </a:p>
          <a:p>
            <a:pPr marL="457200" indent="-457200"/>
            <a:r>
              <a:rPr lang="en-US" sz="2800" dirty="0"/>
              <a:t>Is R&amp;D still being performed in the same place?</a:t>
            </a:r>
          </a:p>
          <a:p>
            <a:pPr marL="457200" indent="-457200"/>
            <a:r>
              <a:rPr lang="en-US" sz="2800" dirty="0"/>
              <a:t>Digital nomads – Louisiana provides a 50% wage exemption up to $150,000 for employees who work remotely for a non-LA business</a:t>
            </a:r>
          </a:p>
        </p:txBody>
      </p:sp>
      <p:sp>
        <p:nvSpPr>
          <p:cNvPr id="4" name="Slide Number Placeholder 3">
            <a:extLst>
              <a:ext uri="{FF2B5EF4-FFF2-40B4-BE49-F238E27FC236}">
                <a16:creationId xmlns:a16="http://schemas.microsoft.com/office/drawing/2014/main" id="{4D335819-A675-48A7-93E4-80A65776BECB}"/>
              </a:ext>
            </a:extLst>
          </p:cNvPr>
          <p:cNvSpPr>
            <a:spLocks noGrp="1"/>
          </p:cNvSpPr>
          <p:nvPr>
            <p:ph type="sldNum" sz="quarter" idx="12"/>
          </p:nvPr>
        </p:nvSpPr>
        <p:spPr/>
        <p:txBody>
          <a:bodyPr/>
          <a:lstStyle/>
          <a:p>
            <a:fld id="{6A131739-8AC3-411F-A4CA-D4C259719ACD}" type="slidenum">
              <a:rPr lang="en-US" smtClean="0"/>
              <a:pPr/>
              <a:t>18</a:t>
            </a:fld>
            <a:endParaRPr lang="en-US" dirty="0"/>
          </a:p>
        </p:txBody>
      </p:sp>
      <p:pic>
        <p:nvPicPr>
          <p:cNvPr id="6" name="Picture 5">
            <a:extLst>
              <a:ext uri="{FF2B5EF4-FFF2-40B4-BE49-F238E27FC236}">
                <a16:creationId xmlns:a16="http://schemas.microsoft.com/office/drawing/2014/main" id="{775FAB25-0483-BF49-BCC9-94B05EAC19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4057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5C429B-A833-47C5-BB1C-CA7802B7D618}"/>
              </a:ext>
            </a:extLst>
          </p:cNvPr>
          <p:cNvSpPr txBox="1">
            <a:spLocks/>
          </p:cNvSpPr>
          <p:nvPr/>
        </p:nvSpPr>
        <p:spPr>
          <a:xfrm>
            <a:off x="971204" y="769538"/>
            <a:ext cx="7353930"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i="1" dirty="0"/>
              <a:t>Questions? 			Thank you!</a:t>
            </a:r>
          </a:p>
        </p:txBody>
      </p:sp>
      <p:sp>
        <p:nvSpPr>
          <p:cNvPr id="5" name="Content Placeholder 2">
            <a:extLst>
              <a:ext uri="{FF2B5EF4-FFF2-40B4-BE49-F238E27FC236}">
                <a16:creationId xmlns:a16="http://schemas.microsoft.com/office/drawing/2014/main" id="{392DD994-8484-4EC7-8BC5-B299C6EE8C4E}"/>
              </a:ext>
            </a:extLst>
          </p:cNvPr>
          <p:cNvSpPr txBox="1">
            <a:spLocks/>
          </p:cNvSpPr>
          <p:nvPr/>
        </p:nvSpPr>
        <p:spPr>
          <a:xfrm>
            <a:off x="507060" y="1991879"/>
            <a:ext cx="52578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Font typeface="Arial" panose="020B0604020202020204" pitchFamily="34" charset="0"/>
              <a:buNone/>
            </a:pPr>
            <a:r>
              <a:rPr lang="en-US" dirty="0"/>
              <a:t>David A. Hughes</a:t>
            </a:r>
          </a:p>
          <a:p>
            <a:pPr marL="0" indent="0" algn="r">
              <a:lnSpc>
                <a:spcPct val="100000"/>
              </a:lnSpc>
              <a:spcBef>
                <a:spcPts val="0"/>
              </a:spcBef>
              <a:buFont typeface="Arial" panose="020B0604020202020204" pitchFamily="34" charset="0"/>
              <a:buNone/>
            </a:pPr>
            <a:r>
              <a:rPr lang="en-US" dirty="0"/>
              <a:t>HMB Legal Counsel</a:t>
            </a:r>
          </a:p>
          <a:p>
            <a:pPr marL="0" indent="0" algn="r">
              <a:lnSpc>
                <a:spcPct val="100000"/>
              </a:lnSpc>
              <a:spcBef>
                <a:spcPts val="0"/>
              </a:spcBef>
              <a:buFont typeface="Arial" panose="020B0604020202020204" pitchFamily="34" charset="0"/>
              <a:buNone/>
            </a:pPr>
            <a:r>
              <a:rPr lang="en-US" dirty="0"/>
              <a:t>500 West Madison Street</a:t>
            </a:r>
          </a:p>
          <a:p>
            <a:pPr marL="0" indent="0" algn="r">
              <a:lnSpc>
                <a:spcPct val="100000"/>
              </a:lnSpc>
              <a:spcBef>
                <a:spcPts val="0"/>
              </a:spcBef>
              <a:buFont typeface="Arial" panose="020B0604020202020204" pitchFamily="34" charset="0"/>
              <a:buNone/>
            </a:pPr>
            <a:r>
              <a:rPr lang="en-US" dirty="0"/>
              <a:t>Suite 3700</a:t>
            </a:r>
          </a:p>
          <a:p>
            <a:pPr marL="0" indent="0" algn="r">
              <a:lnSpc>
                <a:spcPct val="100000"/>
              </a:lnSpc>
              <a:spcBef>
                <a:spcPts val="0"/>
              </a:spcBef>
              <a:buFont typeface="Arial" panose="020B0604020202020204" pitchFamily="34" charset="0"/>
              <a:buNone/>
            </a:pPr>
            <a:r>
              <a:rPr lang="en-US" dirty="0"/>
              <a:t>Chicago, IL  60661</a:t>
            </a:r>
          </a:p>
          <a:p>
            <a:pPr marL="0" indent="0" algn="r">
              <a:lnSpc>
                <a:spcPct val="100000"/>
              </a:lnSpc>
              <a:spcBef>
                <a:spcPts val="0"/>
              </a:spcBef>
              <a:buFont typeface="Arial" panose="020B0604020202020204" pitchFamily="34" charset="0"/>
              <a:buNone/>
            </a:pPr>
            <a:r>
              <a:rPr lang="en-US" dirty="0"/>
              <a:t>(312) 606-3212</a:t>
            </a:r>
          </a:p>
          <a:p>
            <a:pPr marL="0" indent="0" algn="r">
              <a:lnSpc>
                <a:spcPct val="100000"/>
              </a:lnSpc>
              <a:buFont typeface="Arial" panose="020B0604020202020204" pitchFamily="34" charset="0"/>
              <a:buNone/>
            </a:pPr>
            <a:r>
              <a:rPr lang="en-US" dirty="0"/>
              <a:t>dhughes@hmblaw.com</a:t>
            </a:r>
          </a:p>
        </p:txBody>
      </p:sp>
      <p:sp>
        <p:nvSpPr>
          <p:cNvPr id="6" name="Slide Number Placeholder 5">
            <a:extLst>
              <a:ext uri="{FF2B5EF4-FFF2-40B4-BE49-F238E27FC236}">
                <a16:creationId xmlns:a16="http://schemas.microsoft.com/office/drawing/2014/main" id="{387283A7-E4B8-4FCB-A2BE-40B8C87FB78F}"/>
              </a:ext>
            </a:extLst>
          </p:cNvPr>
          <p:cNvSpPr>
            <a:spLocks noGrp="1"/>
          </p:cNvSpPr>
          <p:nvPr>
            <p:ph type="sldNum" sz="quarter" idx="12"/>
          </p:nvPr>
        </p:nvSpPr>
        <p:spPr/>
        <p:txBody>
          <a:bodyPr/>
          <a:lstStyle/>
          <a:p>
            <a:fld id="{6A131739-8AC3-411F-A4CA-D4C259719ACD}" type="slidenum">
              <a:rPr lang="en-US" smtClean="0"/>
              <a:pPr/>
              <a:t>19</a:t>
            </a:fld>
            <a:endParaRPr lang="en-US" dirty="0"/>
          </a:p>
        </p:txBody>
      </p:sp>
      <p:pic>
        <p:nvPicPr>
          <p:cNvPr id="7" name="Picture 6">
            <a:extLst>
              <a:ext uri="{FF2B5EF4-FFF2-40B4-BE49-F238E27FC236}">
                <a16:creationId xmlns:a16="http://schemas.microsoft.com/office/drawing/2014/main" id="{F5E77F9B-8FB6-BB46-8753-759735AE60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3E012B02-0C0D-CA46-950C-039CA1168726}"/>
              </a:ext>
            </a:extLst>
          </p:cNvPr>
          <p:cNvSpPr txBox="1"/>
          <p:nvPr/>
        </p:nvSpPr>
        <p:spPr>
          <a:xfrm>
            <a:off x="6346209" y="1991879"/>
            <a:ext cx="4733212" cy="3216265"/>
          </a:xfrm>
          <a:prstGeom prst="rect">
            <a:avLst/>
          </a:prstGeom>
          <a:noFill/>
        </p:spPr>
        <p:txBody>
          <a:bodyPr wrap="square" rtlCol="0">
            <a:spAutoFit/>
          </a:bodyPr>
          <a:lstStyle/>
          <a:p>
            <a:pPr algn="r"/>
            <a:r>
              <a:rPr lang="en-US" sz="2900" dirty="0"/>
              <a:t>David J. Kupiec</a:t>
            </a:r>
          </a:p>
          <a:p>
            <a:pPr algn="r"/>
            <a:r>
              <a:rPr lang="en-US" sz="2900" dirty="0"/>
              <a:t>Kupiec &amp; Martin, LLC</a:t>
            </a:r>
          </a:p>
          <a:p>
            <a:pPr algn="r"/>
            <a:r>
              <a:rPr lang="en-US" sz="2900" dirty="0"/>
              <a:t>600 West Van Buren Street Suite 202</a:t>
            </a:r>
          </a:p>
          <a:p>
            <a:pPr algn="r"/>
            <a:r>
              <a:rPr lang="en-US" sz="2900" dirty="0"/>
              <a:t>Chicago, IL 60607</a:t>
            </a:r>
          </a:p>
          <a:p>
            <a:pPr algn="r"/>
            <a:r>
              <a:rPr lang="en-US" sz="2900" dirty="0"/>
              <a:t>(312) 632 – 1022</a:t>
            </a:r>
          </a:p>
          <a:p>
            <a:pPr algn="r"/>
            <a:r>
              <a:rPr lang="en-US" sz="2900" dirty="0"/>
              <a:t>dkupiec@kupiecandmartin</a:t>
            </a:r>
          </a:p>
        </p:txBody>
      </p:sp>
    </p:spTree>
    <p:extLst>
      <p:ext uri="{BB962C8B-B14F-4D97-AF65-F5344CB8AC3E}">
        <p14:creationId xmlns:p14="http://schemas.microsoft.com/office/powerpoint/2010/main" val="8014448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0098"/>
            <a:ext cx="10515600" cy="1325563"/>
          </a:xfrm>
        </p:spPr>
        <p:txBody>
          <a:bodyPr>
            <a:normAutofit fontScale="90000"/>
          </a:bodyPr>
          <a:lstStyle/>
          <a:p>
            <a:r>
              <a:rPr lang="en-US" dirty="0"/>
              <a:t>Agenda</a:t>
            </a:r>
            <a:br>
              <a:rPr lang="en-US" dirty="0"/>
            </a:br>
            <a:br>
              <a:rPr lang="en-US" dirty="0"/>
            </a:br>
            <a:endParaRPr lang="en-US" dirty="0"/>
          </a:p>
        </p:txBody>
      </p:sp>
      <p:sp>
        <p:nvSpPr>
          <p:cNvPr id="3" name="Content Placeholder 2"/>
          <p:cNvSpPr>
            <a:spLocks noGrp="1"/>
          </p:cNvSpPr>
          <p:nvPr>
            <p:ph idx="1"/>
          </p:nvPr>
        </p:nvSpPr>
        <p:spPr>
          <a:xfrm>
            <a:off x="838200" y="2385185"/>
            <a:ext cx="10515600" cy="4351338"/>
          </a:xfrm>
        </p:spPr>
        <p:txBody>
          <a:bodyPr>
            <a:normAutofit/>
          </a:bodyPr>
          <a:lstStyle/>
          <a:p>
            <a:pPr marL="304792" indent="-304792">
              <a:spcBef>
                <a:spcPts val="1600"/>
              </a:spcBef>
            </a:pPr>
            <a:r>
              <a:rPr lang="en-US" sz="2800" dirty="0">
                <a:solidFill>
                  <a:schemeClr val="tx1"/>
                </a:solidFill>
              </a:rPr>
              <a:t>Nexus </a:t>
            </a:r>
          </a:p>
          <a:p>
            <a:pPr marL="304792" indent="-304792">
              <a:spcBef>
                <a:spcPts val="1600"/>
              </a:spcBef>
            </a:pPr>
            <a:r>
              <a:rPr lang="en-US" sz="2800" dirty="0">
                <a:solidFill>
                  <a:schemeClr val="tx1"/>
                </a:solidFill>
              </a:rPr>
              <a:t>Telecommuting and Withholding</a:t>
            </a:r>
          </a:p>
          <a:p>
            <a:pPr marL="304792" indent="-304792">
              <a:spcBef>
                <a:spcPts val="1600"/>
              </a:spcBef>
            </a:pPr>
            <a:r>
              <a:rPr lang="en-US" sz="2800" dirty="0">
                <a:solidFill>
                  <a:schemeClr val="tx1"/>
                </a:solidFill>
              </a:rPr>
              <a:t>Audit and Planning Considerations</a:t>
            </a:r>
            <a:endParaRPr lang="en-US" sz="2800" dirty="0"/>
          </a:p>
          <a:p>
            <a:endParaRPr lang="en-US" dirty="0"/>
          </a:p>
        </p:txBody>
      </p:sp>
      <p:sp>
        <p:nvSpPr>
          <p:cNvPr id="5" name="Slide Number Placeholder 4">
            <a:extLst>
              <a:ext uri="{FF2B5EF4-FFF2-40B4-BE49-F238E27FC236}">
                <a16:creationId xmlns:a16="http://schemas.microsoft.com/office/drawing/2014/main" id="{871A8993-6D6B-4383-B95B-B00A40A104D4}"/>
              </a:ext>
            </a:extLst>
          </p:cNvPr>
          <p:cNvSpPr>
            <a:spLocks noGrp="1"/>
          </p:cNvSpPr>
          <p:nvPr>
            <p:ph type="sldNum" sz="quarter" idx="12"/>
          </p:nvPr>
        </p:nvSpPr>
        <p:spPr/>
        <p:txBody>
          <a:bodyPr/>
          <a:lstStyle/>
          <a:p>
            <a:fld id="{6A131739-8AC3-411F-A4CA-D4C259719ACD}" type="slidenum">
              <a:rPr lang="en-US" smtClean="0"/>
              <a:pPr/>
              <a:t>2</a:t>
            </a:fld>
            <a:endParaRPr lang="en-US" dirty="0"/>
          </a:p>
        </p:txBody>
      </p:sp>
      <p:sp>
        <p:nvSpPr>
          <p:cNvPr id="4" name="TextBox 3"/>
          <p:cNvSpPr txBox="1"/>
          <p:nvPr/>
        </p:nvSpPr>
        <p:spPr>
          <a:xfrm>
            <a:off x="958735" y="1526124"/>
            <a:ext cx="10972800" cy="502766"/>
          </a:xfrm>
          <a:prstGeom prst="rect">
            <a:avLst/>
          </a:prstGeom>
          <a:noFill/>
        </p:spPr>
        <p:txBody>
          <a:bodyPr wrap="square" rtlCol="0">
            <a:spAutoFit/>
          </a:bodyPr>
          <a:lstStyle/>
          <a:p>
            <a:r>
              <a:rPr lang="en-US" sz="2667" b="1" dirty="0">
                <a:cs typeface="Arial" panose="020B0604020202020204" pitchFamily="34" charset="0"/>
              </a:rPr>
              <a:t>STATE AND LOCAL TAX ISSUES FOR A MOBILE WORKFORCE</a:t>
            </a:r>
          </a:p>
        </p:txBody>
      </p:sp>
      <p:pic>
        <p:nvPicPr>
          <p:cNvPr id="7" name="Picture 6">
            <a:extLst>
              <a:ext uri="{FF2B5EF4-FFF2-40B4-BE49-F238E27FC236}">
                <a16:creationId xmlns:a16="http://schemas.microsoft.com/office/drawing/2014/main" id="{43E39973-4A4D-9441-B13F-6B77762A7A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23246"/>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083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FD181-2211-4F4A-963B-F6015ABBEBE3}"/>
              </a:ext>
            </a:extLst>
          </p:cNvPr>
          <p:cNvSpPr>
            <a:spLocks noGrp="1"/>
          </p:cNvSpPr>
          <p:nvPr>
            <p:ph type="title"/>
          </p:nvPr>
        </p:nvSpPr>
        <p:spPr/>
        <p:txBody>
          <a:bodyPr/>
          <a:lstStyle/>
          <a:p>
            <a:r>
              <a:rPr lang="en-US" dirty="0"/>
              <a:t>ADAPT SURVEY ON REMOTE WORK</a:t>
            </a:r>
          </a:p>
        </p:txBody>
      </p:sp>
      <p:sp>
        <p:nvSpPr>
          <p:cNvPr id="3" name="Content Placeholder 2">
            <a:extLst>
              <a:ext uri="{FF2B5EF4-FFF2-40B4-BE49-F238E27FC236}">
                <a16:creationId xmlns:a16="http://schemas.microsoft.com/office/drawing/2014/main" id="{263742C6-602C-4355-8E8A-C31FE6A7DC81}"/>
              </a:ext>
            </a:extLst>
          </p:cNvPr>
          <p:cNvSpPr>
            <a:spLocks noGrp="1"/>
          </p:cNvSpPr>
          <p:nvPr>
            <p:ph idx="1"/>
          </p:nvPr>
        </p:nvSpPr>
        <p:spPr/>
        <p:txBody>
          <a:bodyPr/>
          <a:lstStyle/>
          <a:p>
            <a:r>
              <a:rPr lang="en-US" sz="2000" dirty="0"/>
              <a:t>91% of employees believe that they “should be able to work from wherever they want as long as they get their work done.” </a:t>
            </a:r>
          </a:p>
          <a:p>
            <a:r>
              <a:rPr lang="en-US" sz="2000" dirty="0"/>
              <a:t> 94% of HR professionals believe that “increased remote work will enable them to build more diverse teams.” </a:t>
            </a:r>
          </a:p>
          <a:p>
            <a:r>
              <a:rPr lang="en-US" sz="2000" dirty="0"/>
              <a:t>28% of employees surveyed said they had worked outside of their home state or country since the beginning of the COVID-19 pandemic. </a:t>
            </a:r>
          </a:p>
          <a:p>
            <a:r>
              <a:rPr lang="en-US" sz="2000" dirty="0"/>
              <a:t>78% of HR professionals believed their employees self-report days spent working outside their home state or country</a:t>
            </a:r>
          </a:p>
          <a:p>
            <a:pPr lvl="1">
              <a:buFont typeface="Wingdings" panose="05000000000000000000" pitchFamily="2" charset="2"/>
              <a:buChar char="Ø"/>
            </a:pPr>
            <a:r>
              <a:rPr lang="en-US" sz="2000" dirty="0"/>
              <a:t>But only 33% of employees claimed to have done so. </a:t>
            </a:r>
          </a:p>
          <a:p>
            <a:pPr>
              <a:buFont typeface="Wingdings" panose="05000000000000000000" pitchFamily="2" charset="2"/>
              <a:buChar char="Ø"/>
            </a:pPr>
            <a:r>
              <a:rPr lang="en-US" sz="2000" dirty="0"/>
              <a:t>Only 61% of employees were aware that failing to report days spent in other jurisdictions had tax compliance implications.</a:t>
            </a:r>
          </a:p>
          <a:p>
            <a:endParaRPr lang="en-US" dirty="0"/>
          </a:p>
        </p:txBody>
      </p:sp>
      <p:sp>
        <p:nvSpPr>
          <p:cNvPr id="4" name="Slide Number Placeholder 3">
            <a:extLst>
              <a:ext uri="{FF2B5EF4-FFF2-40B4-BE49-F238E27FC236}">
                <a16:creationId xmlns:a16="http://schemas.microsoft.com/office/drawing/2014/main" id="{F194B8C9-753D-47F9-907F-98BA976238C0}"/>
              </a:ext>
            </a:extLst>
          </p:cNvPr>
          <p:cNvSpPr>
            <a:spLocks noGrp="1"/>
          </p:cNvSpPr>
          <p:nvPr>
            <p:ph type="sldNum" sz="quarter" idx="12"/>
          </p:nvPr>
        </p:nvSpPr>
        <p:spPr/>
        <p:txBody>
          <a:bodyPr/>
          <a:lstStyle/>
          <a:p>
            <a:fld id="{6A131739-8AC3-411F-A4CA-D4C259719ACD}" type="slidenum">
              <a:rPr lang="en-US" smtClean="0"/>
              <a:pPr/>
              <a:t>3</a:t>
            </a:fld>
            <a:endParaRPr lang="en-US" dirty="0"/>
          </a:p>
        </p:txBody>
      </p:sp>
      <p:pic>
        <p:nvPicPr>
          <p:cNvPr id="6" name="Picture 5">
            <a:extLst>
              <a:ext uri="{FF2B5EF4-FFF2-40B4-BE49-F238E27FC236}">
                <a16:creationId xmlns:a16="http://schemas.microsoft.com/office/drawing/2014/main" id="{9DED650E-2EE9-434A-88E8-D6937C980C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8515" y="5695950"/>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4678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CB81-9414-43CC-99E2-DD4E0A39DC7F}"/>
              </a:ext>
            </a:extLst>
          </p:cNvPr>
          <p:cNvSpPr>
            <a:spLocks noGrp="1"/>
          </p:cNvSpPr>
          <p:nvPr>
            <p:ph type="title" idx="4294967295"/>
          </p:nvPr>
        </p:nvSpPr>
        <p:spPr>
          <a:xfrm>
            <a:off x="609600" y="2857500"/>
            <a:ext cx="10972800" cy="1143000"/>
          </a:xfrm>
        </p:spPr>
        <p:txBody>
          <a:bodyPr>
            <a:normAutofit/>
          </a:bodyPr>
          <a:lstStyle/>
          <a:p>
            <a:pPr algn="ctr"/>
            <a:r>
              <a:rPr lang="en-US" sz="5400" dirty="0"/>
              <a:t>NEXUS</a:t>
            </a:r>
          </a:p>
        </p:txBody>
      </p:sp>
      <p:sp>
        <p:nvSpPr>
          <p:cNvPr id="3" name="Slide Number Placeholder 2">
            <a:extLst>
              <a:ext uri="{FF2B5EF4-FFF2-40B4-BE49-F238E27FC236}">
                <a16:creationId xmlns:a16="http://schemas.microsoft.com/office/drawing/2014/main" id="{4690D5DC-5165-4181-9C68-55389AE31BCB}"/>
              </a:ext>
            </a:extLst>
          </p:cNvPr>
          <p:cNvSpPr>
            <a:spLocks noGrp="1"/>
          </p:cNvSpPr>
          <p:nvPr>
            <p:ph type="sldNum" sz="quarter" idx="12"/>
          </p:nvPr>
        </p:nvSpPr>
        <p:spPr/>
        <p:txBody>
          <a:bodyPr/>
          <a:lstStyle/>
          <a:p>
            <a:fld id="{6A131739-8AC3-411F-A4CA-D4C259719ACD}" type="slidenum">
              <a:rPr lang="en-US" smtClean="0"/>
              <a:pPr/>
              <a:t>4</a:t>
            </a:fld>
            <a:endParaRPr lang="en-US" dirty="0"/>
          </a:p>
        </p:txBody>
      </p:sp>
      <p:pic>
        <p:nvPicPr>
          <p:cNvPr id="5" name="Picture 4">
            <a:extLst>
              <a:ext uri="{FF2B5EF4-FFF2-40B4-BE49-F238E27FC236}">
                <a16:creationId xmlns:a16="http://schemas.microsoft.com/office/drawing/2014/main" id="{4F08CE02-09C2-2146-BA89-56B7D40616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695950"/>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22182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p:nvPr/>
        </p:nvSpPr>
        <p:spPr>
          <a:xfrm>
            <a:off x="721784" y="503417"/>
            <a:ext cx="10750549" cy="950708"/>
          </a:xfrm>
          <a:prstGeom prst="rect">
            <a:avLst/>
          </a:prstGeom>
        </p:spPr>
        <p:txBody>
          <a:bodyPr/>
          <a:lstStyle>
            <a:lvl1pPr algn="ctr" defTabSz="914400" rtl="0" eaLnBrk="1" latinLnBrk="0" hangingPunct="1">
              <a:spcBef>
                <a:spcPct val="0"/>
              </a:spcBef>
              <a:buNone/>
              <a:defRPr sz="3200" b="1" kern="1200">
                <a:solidFill>
                  <a:srgbClr val="273C94"/>
                </a:solidFill>
                <a:latin typeface="Arial Black" panose="020B0A04020102020204" pitchFamily="34" charset="0"/>
                <a:ea typeface="Verdana" panose="020B0604030504040204" pitchFamily="34" charset="0"/>
                <a:cs typeface="Times New Roman" panose="02020603050405020304" pitchFamily="18" charset="0"/>
              </a:defRPr>
            </a:lvl1pPr>
          </a:lstStyle>
          <a:p>
            <a:pPr algn="l"/>
            <a:r>
              <a:rPr lang="en-US" sz="4000" dirty="0">
                <a:solidFill>
                  <a:schemeClr val="tx1"/>
                </a:solidFill>
                <a:latin typeface="+mj-lt"/>
              </a:rPr>
              <a:t>Employees in New States?  </a:t>
            </a:r>
          </a:p>
        </p:txBody>
      </p:sp>
      <p:sp>
        <p:nvSpPr>
          <p:cNvPr id="3" name="Content Placeholder 1"/>
          <p:cNvSpPr txBox="1"/>
          <p:nvPr/>
        </p:nvSpPr>
        <p:spPr>
          <a:xfrm>
            <a:off x="721784" y="1800600"/>
            <a:ext cx="11165416" cy="45976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buNone/>
            </a:pPr>
            <a:r>
              <a:rPr lang="en-US" dirty="0">
                <a:solidFill>
                  <a:schemeClr val="tx1"/>
                </a:solidFill>
                <a:latin typeface="+mn-lt"/>
              </a:rPr>
              <a:t>A single employee (physical presence) can create nexus - </a:t>
            </a:r>
          </a:p>
          <a:p>
            <a:pPr marL="0" indent="0">
              <a:spcBef>
                <a:spcPct val="0"/>
              </a:spcBef>
              <a:buNone/>
            </a:pPr>
            <a:endParaRPr lang="en-US" dirty="0">
              <a:solidFill>
                <a:schemeClr val="tx1"/>
              </a:solidFill>
              <a:latin typeface="+mn-lt"/>
            </a:endParaRPr>
          </a:p>
          <a:p>
            <a:pPr lvl="2">
              <a:spcBef>
                <a:spcPct val="0"/>
              </a:spcBef>
              <a:buFont typeface="Wingdings" panose="05000000000000000000" pitchFamily="2" charset="2"/>
              <a:buChar char="Ø"/>
            </a:pPr>
            <a:r>
              <a:rPr lang="en-US" dirty="0">
                <a:solidFill>
                  <a:schemeClr val="tx1"/>
                </a:solidFill>
                <a:latin typeface="+mn-lt"/>
              </a:rPr>
              <a:t>See T</a:t>
            </a:r>
            <a:r>
              <a:rPr lang="en-US" i="1" dirty="0">
                <a:solidFill>
                  <a:schemeClr val="tx1"/>
                </a:solidFill>
                <a:latin typeface="+mn-lt"/>
              </a:rPr>
              <a:t>elebright </a:t>
            </a:r>
            <a:r>
              <a:rPr lang="en-US" dirty="0">
                <a:solidFill>
                  <a:schemeClr val="tx1"/>
                </a:solidFill>
                <a:latin typeface="+mn-lt"/>
              </a:rPr>
              <a:t>case from New Jersey (424 N.J. Super. 384, 2012)</a:t>
            </a:r>
          </a:p>
          <a:p>
            <a:pPr lvl="2">
              <a:spcBef>
                <a:spcPct val="0"/>
              </a:spcBef>
              <a:buFont typeface="Wingdings" panose="05000000000000000000" pitchFamily="2" charset="2"/>
              <a:buChar char="Ø"/>
            </a:pPr>
            <a:endParaRPr lang="en-US" dirty="0">
              <a:solidFill>
                <a:schemeClr val="tx1"/>
              </a:solidFill>
              <a:latin typeface="+mn-lt"/>
            </a:endParaRPr>
          </a:p>
          <a:p>
            <a:pPr marL="914400" lvl="2" indent="0">
              <a:spcBef>
                <a:spcPct val="0"/>
              </a:spcBef>
              <a:buNone/>
            </a:pPr>
            <a:endParaRPr lang="en-US" dirty="0">
              <a:solidFill>
                <a:schemeClr val="tx1"/>
              </a:solidFill>
              <a:latin typeface="+mn-lt"/>
            </a:endParaRPr>
          </a:p>
          <a:p>
            <a:pPr lvl="2">
              <a:spcBef>
                <a:spcPct val="0"/>
              </a:spcBef>
              <a:buFont typeface="Wingdings" panose="05000000000000000000" pitchFamily="2" charset="2"/>
              <a:buChar char="Ø"/>
            </a:pPr>
            <a:r>
              <a:rPr lang="en-US" dirty="0">
                <a:solidFill>
                  <a:schemeClr val="tx1"/>
                </a:solidFill>
                <a:latin typeface="+mn-lt"/>
              </a:rPr>
              <a:t>And cities too (Philadelphia)		</a:t>
            </a:r>
          </a:p>
          <a:p>
            <a:pPr marL="0" indent="0">
              <a:spcBef>
                <a:spcPct val="0"/>
              </a:spcBef>
              <a:buClr>
                <a:schemeClr val="accent1"/>
              </a:buClr>
              <a:buNone/>
            </a:pPr>
            <a:endParaRPr lang="en-US" dirty="0">
              <a:solidFill>
                <a:schemeClr val="tx1"/>
              </a:solidFill>
              <a:latin typeface="+mn-lt"/>
            </a:endParaRPr>
          </a:p>
          <a:p>
            <a:pPr marL="0" indent="0">
              <a:spcBef>
                <a:spcPct val="0"/>
              </a:spcBef>
              <a:buClr>
                <a:schemeClr val="accent1"/>
              </a:buClr>
              <a:buNone/>
            </a:pPr>
            <a:endParaRPr lang="en-US" dirty="0">
              <a:solidFill>
                <a:schemeClr val="tx1"/>
              </a:solidFill>
              <a:latin typeface="+mn-lt"/>
            </a:endParaRPr>
          </a:p>
        </p:txBody>
      </p:sp>
      <p:sp>
        <p:nvSpPr>
          <p:cNvPr id="4" name="Slide Number Placeholder 3">
            <a:extLst>
              <a:ext uri="{FF2B5EF4-FFF2-40B4-BE49-F238E27FC236}">
                <a16:creationId xmlns:a16="http://schemas.microsoft.com/office/drawing/2014/main" id="{11A04C24-B179-4331-853F-D77D841BB5E6}"/>
              </a:ext>
            </a:extLst>
          </p:cNvPr>
          <p:cNvSpPr>
            <a:spLocks noGrp="1"/>
          </p:cNvSpPr>
          <p:nvPr>
            <p:ph type="sldNum" sz="quarter" idx="12"/>
          </p:nvPr>
        </p:nvSpPr>
        <p:spPr/>
        <p:txBody>
          <a:bodyPr/>
          <a:lstStyle/>
          <a:p>
            <a:fld id="{6A131739-8AC3-411F-A4CA-D4C259719ACD}" type="slidenum">
              <a:rPr lang="en-US" smtClean="0"/>
              <a:t>5</a:t>
            </a:fld>
            <a:endParaRPr lang="en-US" dirty="0"/>
          </a:p>
        </p:txBody>
      </p:sp>
      <p:pic>
        <p:nvPicPr>
          <p:cNvPr id="5" name="Picture 4">
            <a:extLst>
              <a:ext uri="{FF2B5EF4-FFF2-40B4-BE49-F238E27FC236}">
                <a16:creationId xmlns:a16="http://schemas.microsoft.com/office/drawing/2014/main" id="{BF77F32A-CF90-004F-8F3B-46779066C6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0529" y="5728930"/>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917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p:nvPr/>
        </p:nvSpPr>
        <p:spPr>
          <a:xfrm>
            <a:off x="721784" y="503417"/>
            <a:ext cx="10750549" cy="950708"/>
          </a:xfrm>
          <a:prstGeom prst="rect">
            <a:avLst/>
          </a:prstGeom>
        </p:spPr>
        <p:txBody>
          <a:bodyPr/>
          <a:lstStyle>
            <a:lvl1pPr algn="ctr" defTabSz="914400" rtl="0" eaLnBrk="1" latinLnBrk="0" hangingPunct="1">
              <a:spcBef>
                <a:spcPct val="0"/>
              </a:spcBef>
              <a:buNone/>
              <a:defRPr sz="3200" b="1" kern="1200">
                <a:solidFill>
                  <a:srgbClr val="273C94"/>
                </a:solidFill>
                <a:latin typeface="Arial Black" panose="020B0A04020102020204" pitchFamily="34" charset="0"/>
                <a:ea typeface="Verdana" panose="020B0604030504040204" pitchFamily="34" charset="0"/>
                <a:cs typeface="Times New Roman" panose="02020603050405020304" pitchFamily="18" charset="0"/>
              </a:defRPr>
            </a:lvl1pPr>
          </a:lstStyle>
          <a:p>
            <a:pPr algn="l"/>
            <a:r>
              <a:rPr lang="en-US" sz="4000" dirty="0">
                <a:solidFill>
                  <a:schemeClr val="tx1"/>
                </a:solidFill>
                <a:latin typeface="+mj-lt"/>
              </a:rPr>
              <a:t>Employees in New States?  </a:t>
            </a:r>
          </a:p>
        </p:txBody>
      </p:sp>
      <p:sp>
        <p:nvSpPr>
          <p:cNvPr id="3" name="Content Placeholder 1"/>
          <p:cNvSpPr txBox="1"/>
          <p:nvPr/>
        </p:nvSpPr>
        <p:spPr>
          <a:xfrm>
            <a:off x="721784" y="681468"/>
            <a:ext cx="11165416" cy="45976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800" b="0" kern="1200">
                <a:solidFill>
                  <a:schemeClr val="tx1">
                    <a:lumMod val="85000"/>
                    <a:lumOff val="15000"/>
                  </a:schemeClr>
                </a:solidFill>
                <a:latin typeface="Arial" panose="020B0604020202020204" pitchFamily="34" charset="0"/>
                <a:ea typeface="Verdana" panose="020B060403050404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buNone/>
            </a:pPr>
            <a:endParaRPr lang="en-US" dirty="0">
              <a:solidFill>
                <a:schemeClr val="tx1"/>
              </a:solidFill>
              <a:latin typeface="+mn-lt"/>
            </a:endParaRPr>
          </a:p>
          <a:p>
            <a:pPr marL="0" indent="0">
              <a:spcBef>
                <a:spcPct val="0"/>
              </a:spcBef>
              <a:buNone/>
            </a:pPr>
            <a:r>
              <a:rPr lang="en-US" dirty="0">
                <a:solidFill>
                  <a:schemeClr val="tx1"/>
                </a:solidFill>
                <a:latin typeface="+mn-lt"/>
              </a:rPr>
              <a:t>Temporary COVID-19 nexus relief measures:</a:t>
            </a:r>
          </a:p>
          <a:p>
            <a:pPr lvl="1"/>
            <a:r>
              <a:rPr lang="en-US" dirty="0">
                <a:latin typeface="+mn-lt"/>
              </a:rPr>
              <a:t>Many states have indicated an employee working remotely in state due to COVID-19 does NOT create income tax nexus:</a:t>
            </a:r>
          </a:p>
          <a:p>
            <a:pPr lvl="3"/>
            <a:r>
              <a:rPr lang="en-US" dirty="0">
                <a:latin typeface="+mn-lt"/>
              </a:rPr>
              <a:t>Examples: AL, CA (Expired 6/11/21), CT (2020 only), DC, GA, IA, IN(Expired 6/3-/21), KS (2021-22), MA (Expired 9/15/21), ME (2021), MD, MN, MS, ND, NJ (Expired 10/1/21), OR, PA (Expired 6/30/21), RI (Expired 9/1/21), SC (Expired 12/31/21), WI (3/13/20-12/31/21)</a:t>
            </a:r>
            <a:endParaRPr lang="en-US" dirty="0">
              <a:solidFill>
                <a:schemeClr val="tx1"/>
              </a:solidFill>
              <a:latin typeface="+mn-lt"/>
            </a:endParaRPr>
          </a:p>
          <a:p>
            <a:pPr lvl="1"/>
            <a:r>
              <a:rPr lang="en-US" dirty="0">
                <a:latin typeface="+mn-lt"/>
              </a:rPr>
              <a:t>Repeal of COVID-19 relief measures – what this means for taxpayers?</a:t>
            </a:r>
          </a:p>
          <a:p>
            <a:pPr lvl="3"/>
            <a:r>
              <a:rPr lang="en-US" dirty="0">
                <a:latin typeface="+mn-lt"/>
              </a:rPr>
              <a:t>Example: Wisconsin’s temporary modification to nexus requirements ended on Dec. 31, 2021</a:t>
            </a:r>
          </a:p>
          <a:p>
            <a:pPr marL="0" indent="0">
              <a:spcBef>
                <a:spcPct val="0"/>
              </a:spcBef>
              <a:buClr>
                <a:schemeClr val="accent1"/>
              </a:buClr>
              <a:buNone/>
            </a:pPr>
            <a:endParaRPr lang="en-US" dirty="0">
              <a:solidFill>
                <a:schemeClr val="tx1"/>
              </a:solidFill>
              <a:latin typeface="+mn-lt"/>
            </a:endParaRPr>
          </a:p>
          <a:p>
            <a:pPr marL="0" indent="0">
              <a:spcBef>
                <a:spcPct val="0"/>
              </a:spcBef>
              <a:buClr>
                <a:schemeClr val="accent1"/>
              </a:buClr>
              <a:buNone/>
            </a:pPr>
            <a:endParaRPr lang="en-US" dirty="0">
              <a:solidFill>
                <a:schemeClr val="tx1"/>
              </a:solidFill>
              <a:latin typeface="+mn-lt"/>
            </a:endParaRPr>
          </a:p>
        </p:txBody>
      </p:sp>
      <p:sp>
        <p:nvSpPr>
          <p:cNvPr id="4" name="Slide Number Placeholder 3">
            <a:extLst>
              <a:ext uri="{FF2B5EF4-FFF2-40B4-BE49-F238E27FC236}">
                <a16:creationId xmlns:a16="http://schemas.microsoft.com/office/drawing/2014/main" id="{11A04C24-B179-4331-853F-D77D841BB5E6}"/>
              </a:ext>
            </a:extLst>
          </p:cNvPr>
          <p:cNvSpPr>
            <a:spLocks noGrp="1"/>
          </p:cNvSpPr>
          <p:nvPr>
            <p:ph type="sldNum" sz="quarter" idx="12"/>
          </p:nvPr>
        </p:nvSpPr>
        <p:spPr/>
        <p:txBody>
          <a:bodyPr/>
          <a:lstStyle/>
          <a:p>
            <a:fld id="{6A131739-8AC3-411F-A4CA-D4C259719ACD}" type="slidenum">
              <a:rPr lang="en-US" smtClean="0"/>
              <a:t>6</a:t>
            </a:fld>
            <a:endParaRPr lang="en-US" dirty="0"/>
          </a:p>
        </p:txBody>
      </p:sp>
      <p:pic>
        <p:nvPicPr>
          <p:cNvPr id="5" name="Picture 4">
            <a:extLst>
              <a:ext uri="{FF2B5EF4-FFF2-40B4-BE49-F238E27FC236}">
                <a16:creationId xmlns:a16="http://schemas.microsoft.com/office/drawing/2014/main" id="{BF77F32A-CF90-004F-8F3B-46779066C6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0529" y="5728930"/>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4419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8919"/>
            <a:ext cx="10515600" cy="1325563"/>
          </a:xfrm>
        </p:spPr>
        <p:txBody>
          <a:bodyPr>
            <a:noAutofit/>
          </a:bodyPr>
          <a:lstStyle/>
          <a:p>
            <a:r>
              <a:rPr lang="en-US" sz="4000" dirty="0"/>
              <a:t>Factual Considerations - </a:t>
            </a:r>
          </a:p>
        </p:txBody>
      </p:sp>
      <p:sp>
        <p:nvSpPr>
          <p:cNvPr id="3" name="Subtitle 2"/>
          <p:cNvSpPr>
            <a:spLocks noGrp="1"/>
          </p:cNvSpPr>
          <p:nvPr>
            <p:ph idx="1"/>
          </p:nvPr>
        </p:nvSpPr>
        <p:spPr>
          <a:xfrm>
            <a:off x="838200" y="1279706"/>
            <a:ext cx="10515600" cy="4351338"/>
          </a:xfrm>
        </p:spPr>
        <p:txBody>
          <a:bodyPr>
            <a:normAutofit fontScale="77500" lnSpcReduction="20000"/>
          </a:bodyPr>
          <a:lstStyle/>
          <a:p>
            <a:pPr algn="l"/>
            <a:r>
              <a:rPr lang="en-US" dirty="0"/>
              <a:t>Current Business Activities  - P.L. 86-272 Issues? Sales/Use Tax Issues? Other?</a:t>
            </a:r>
          </a:p>
          <a:p>
            <a:pPr algn="l"/>
            <a:endParaRPr lang="en-US" dirty="0"/>
          </a:p>
          <a:p>
            <a:r>
              <a:rPr lang="en-US" dirty="0"/>
              <a:t>Economic Presence/Customers Located in State</a:t>
            </a:r>
          </a:p>
          <a:p>
            <a:pPr algn="l"/>
            <a:endParaRPr lang="en-US" dirty="0"/>
          </a:p>
          <a:p>
            <a:pPr algn="l"/>
            <a:r>
              <a:rPr lang="en-US" dirty="0"/>
              <a:t>Wayfair (2018) and Market Place Sales Tax Provisions </a:t>
            </a:r>
          </a:p>
          <a:p>
            <a:pPr marL="0" indent="0" algn="l">
              <a:buNone/>
            </a:pPr>
            <a:endParaRPr lang="en-US" dirty="0"/>
          </a:p>
          <a:p>
            <a:pPr algn="l"/>
            <a:r>
              <a:rPr lang="en-US" dirty="0"/>
              <a:t>Number of Employees in State (Both Increases and Possible Reductions Based on Travel Restrictions)</a:t>
            </a:r>
          </a:p>
          <a:p>
            <a:pPr algn="l"/>
            <a:endParaRPr lang="en-US" dirty="0"/>
          </a:p>
          <a:p>
            <a:pPr algn="l"/>
            <a:r>
              <a:rPr lang="en-US" dirty="0"/>
              <a:t>Home Office vs Company Office </a:t>
            </a:r>
          </a:p>
          <a:p>
            <a:pPr algn="l"/>
            <a:endParaRPr lang="en-US" dirty="0"/>
          </a:p>
          <a:p>
            <a:pPr algn="l"/>
            <a:r>
              <a:rPr lang="en-US" dirty="0"/>
              <a:t>Company TPP in State vs. Employee Reimbursement </a:t>
            </a:r>
          </a:p>
          <a:p>
            <a:pPr algn="l"/>
            <a:endParaRPr lang="en-US" dirty="0"/>
          </a:p>
          <a:p>
            <a:pPr algn="l"/>
            <a:endParaRPr lang="en-US" dirty="0"/>
          </a:p>
        </p:txBody>
      </p:sp>
      <p:sp>
        <p:nvSpPr>
          <p:cNvPr id="4" name="Slide Number Placeholder 3">
            <a:extLst>
              <a:ext uri="{FF2B5EF4-FFF2-40B4-BE49-F238E27FC236}">
                <a16:creationId xmlns:a16="http://schemas.microsoft.com/office/drawing/2014/main" id="{15015FEF-E196-4685-BF84-5455F41985D1}"/>
              </a:ext>
            </a:extLst>
          </p:cNvPr>
          <p:cNvSpPr>
            <a:spLocks noGrp="1"/>
          </p:cNvSpPr>
          <p:nvPr>
            <p:ph type="sldNum" sz="quarter" idx="12"/>
          </p:nvPr>
        </p:nvSpPr>
        <p:spPr>
          <a:xfrm>
            <a:off x="8624248" y="6356350"/>
            <a:ext cx="2743200" cy="365125"/>
          </a:xfrm>
        </p:spPr>
        <p:txBody>
          <a:bodyPr/>
          <a:lstStyle/>
          <a:p>
            <a:fld id="{6A131739-8AC3-411F-A4CA-D4C259719ACD}" type="slidenum">
              <a:rPr lang="en-US" smtClean="0"/>
              <a:pPr/>
              <a:t>7</a:t>
            </a:fld>
            <a:endParaRPr lang="en-US" dirty="0"/>
          </a:p>
        </p:txBody>
      </p:sp>
      <p:pic>
        <p:nvPicPr>
          <p:cNvPr id="5" name="Picture 4">
            <a:extLst>
              <a:ext uri="{FF2B5EF4-FFF2-40B4-BE49-F238E27FC236}">
                <a16:creationId xmlns:a16="http://schemas.microsoft.com/office/drawing/2014/main" id="{70E5B470-E8E8-8E41-B8A1-5ABBA48D2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09598"/>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3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751"/>
            <a:ext cx="10515600" cy="1325563"/>
          </a:xfrm>
        </p:spPr>
        <p:txBody>
          <a:bodyPr>
            <a:noAutofit/>
          </a:bodyPr>
          <a:lstStyle/>
          <a:p>
            <a:r>
              <a:rPr lang="en-US" sz="4000" dirty="0"/>
              <a:t>Practical Considerations</a:t>
            </a:r>
          </a:p>
        </p:txBody>
      </p:sp>
      <p:sp>
        <p:nvSpPr>
          <p:cNvPr id="3" name="Subtitle 2"/>
          <p:cNvSpPr>
            <a:spLocks noGrp="1"/>
          </p:cNvSpPr>
          <p:nvPr>
            <p:ph idx="1"/>
          </p:nvPr>
        </p:nvSpPr>
        <p:spPr/>
        <p:txBody>
          <a:bodyPr>
            <a:normAutofit/>
          </a:bodyPr>
          <a:lstStyle/>
          <a:p>
            <a:pPr algn="l"/>
            <a:r>
              <a:rPr lang="en-US" dirty="0"/>
              <a:t>Does it matter whether your workforce is temporarily remote vs. permanently remote?  What are the practical implications of registering states and then withdrawing after a short period?</a:t>
            </a:r>
          </a:p>
          <a:p>
            <a:pPr algn="l"/>
            <a:endParaRPr lang="en-US" dirty="0"/>
          </a:p>
          <a:p>
            <a:pPr algn="l"/>
            <a:r>
              <a:rPr lang="en-US" dirty="0"/>
              <a:t>What are the detection risks?  E.g., administrative employee working at family home vs. highly paid executive with a vacation home</a:t>
            </a:r>
          </a:p>
          <a:p>
            <a:pPr algn="l"/>
            <a:endParaRPr lang="en-US" dirty="0"/>
          </a:p>
          <a:p>
            <a:pPr algn="l"/>
            <a:r>
              <a:rPr lang="en-US" dirty="0"/>
              <a:t>Employee/Workforce  - Retention, Training, Efficiencies, … </a:t>
            </a:r>
          </a:p>
        </p:txBody>
      </p:sp>
      <p:sp>
        <p:nvSpPr>
          <p:cNvPr id="4" name="Slide Number Placeholder 3">
            <a:extLst>
              <a:ext uri="{FF2B5EF4-FFF2-40B4-BE49-F238E27FC236}">
                <a16:creationId xmlns:a16="http://schemas.microsoft.com/office/drawing/2014/main" id="{15015FEF-E196-4685-BF84-5455F41985D1}"/>
              </a:ext>
            </a:extLst>
          </p:cNvPr>
          <p:cNvSpPr>
            <a:spLocks noGrp="1"/>
          </p:cNvSpPr>
          <p:nvPr>
            <p:ph type="sldNum" sz="quarter" idx="12"/>
          </p:nvPr>
        </p:nvSpPr>
        <p:spPr>
          <a:xfrm>
            <a:off x="8624248" y="6356350"/>
            <a:ext cx="2743200" cy="365125"/>
          </a:xfrm>
        </p:spPr>
        <p:txBody>
          <a:bodyPr/>
          <a:lstStyle/>
          <a:p>
            <a:fld id="{6A131739-8AC3-411F-A4CA-D4C259719ACD}" type="slidenum">
              <a:rPr lang="en-US" smtClean="0"/>
              <a:pPr/>
              <a:t>8</a:t>
            </a:fld>
            <a:endParaRPr lang="en-US" dirty="0"/>
          </a:p>
        </p:txBody>
      </p:sp>
      <p:pic>
        <p:nvPicPr>
          <p:cNvPr id="5" name="Picture 4">
            <a:extLst>
              <a:ext uri="{FF2B5EF4-FFF2-40B4-BE49-F238E27FC236}">
                <a16:creationId xmlns:a16="http://schemas.microsoft.com/office/drawing/2014/main" id="{70E5B470-E8E8-8E41-B8A1-5ABBA48D2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09598"/>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514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D2EF3-9F7A-4671-9073-EEBFA7DD1159}"/>
              </a:ext>
            </a:extLst>
          </p:cNvPr>
          <p:cNvSpPr>
            <a:spLocks noGrp="1"/>
          </p:cNvSpPr>
          <p:nvPr>
            <p:ph type="title" idx="4294967295"/>
          </p:nvPr>
        </p:nvSpPr>
        <p:spPr>
          <a:xfrm>
            <a:off x="609600" y="1883386"/>
            <a:ext cx="10972800" cy="1243652"/>
          </a:xfrm>
        </p:spPr>
        <p:txBody>
          <a:bodyPr>
            <a:normAutofit/>
          </a:bodyPr>
          <a:lstStyle/>
          <a:p>
            <a:r>
              <a:rPr lang="en-US" sz="5400" dirty="0"/>
              <a:t>TELECOMMUTING AND WITHHOLDING</a:t>
            </a:r>
          </a:p>
        </p:txBody>
      </p:sp>
      <p:sp>
        <p:nvSpPr>
          <p:cNvPr id="3" name="Slide Number Placeholder 2">
            <a:extLst>
              <a:ext uri="{FF2B5EF4-FFF2-40B4-BE49-F238E27FC236}">
                <a16:creationId xmlns:a16="http://schemas.microsoft.com/office/drawing/2014/main" id="{4B8C647E-A64B-4070-8346-84E8D2DF0E06}"/>
              </a:ext>
            </a:extLst>
          </p:cNvPr>
          <p:cNvSpPr>
            <a:spLocks noGrp="1"/>
          </p:cNvSpPr>
          <p:nvPr>
            <p:ph type="sldNum" sz="quarter" idx="12"/>
          </p:nvPr>
        </p:nvSpPr>
        <p:spPr/>
        <p:txBody>
          <a:bodyPr/>
          <a:lstStyle/>
          <a:p>
            <a:fld id="{6A131739-8AC3-411F-A4CA-D4C259719ACD}" type="slidenum">
              <a:rPr lang="en-US" smtClean="0"/>
              <a:pPr/>
              <a:t>9</a:t>
            </a:fld>
            <a:endParaRPr lang="en-US" dirty="0"/>
          </a:p>
        </p:txBody>
      </p:sp>
      <p:pic>
        <p:nvPicPr>
          <p:cNvPr id="6" name="Picture 5">
            <a:extLst>
              <a:ext uri="{FF2B5EF4-FFF2-40B4-BE49-F238E27FC236}">
                <a16:creationId xmlns:a16="http://schemas.microsoft.com/office/drawing/2014/main" id="{416E271B-3B3D-004A-A159-84EBC01F33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515" y="5736894"/>
            <a:ext cx="2424796" cy="7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754867"/>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1557</Words>
  <Application>Microsoft Macintosh PowerPoint</Application>
  <PresentationFormat>Widescreen</PresentationFormat>
  <Paragraphs>180</Paragraphs>
  <Slides>19</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ＭＳ Ｐゴシック</vt:lpstr>
      <vt:lpstr>SimSun</vt:lpstr>
      <vt:lpstr>Arial</vt:lpstr>
      <vt:lpstr>Calibri</vt:lpstr>
      <vt:lpstr>Calibri Light</vt:lpstr>
      <vt:lpstr>Times New Roman</vt:lpstr>
      <vt:lpstr>Verdana</vt:lpstr>
      <vt:lpstr>Wingdings</vt:lpstr>
      <vt:lpstr>Office Theme</vt:lpstr>
      <vt:lpstr>STATE AND LOCAL TAX ISSUES FOR A MOBILE WORKFORCE</vt:lpstr>
      <vt:lpstr>Agenda  </vt:lpstr>
      <vt:lpstr>ADAPT SURVEY ON REMOTE WORK</vt:lpstr>
      <vt:lpstr>NEXUS</vt:lpstr>
      <vt:lpstr>PowerPoint Presentation</vt:lpstr>
      <vt:lpstr>PowerPoint Presentation</vt:lpstr>
      <vt:lpstr>Factual Considerations - </vt:lpstr>
      <vt:lpstr>Practical Considerations</vt:lpstr>
      <vt:lpstr>TELECOMMUTING AND WITHHOLDING</vt:lpstr>
      <vt:lpstr>Employer Withholding</vt:lpstr>
      <vt:lpstr>Proposed Federal Legislative Fixes to State Withholding</vt:lpstr>
      <vt:lpstr>Employer Withholding Whack-a-Mole</vt:lpstr>
      <vt:lpstr>Employer Individual Income Tax Withholding </vt:lpstr>
      <vt:lpstr>Employer Withholding: Employee Obligation to Assist</vt:lpstr>
      <vt:lpstr>Employer Withholding: Compliance</vt:lpstr>
      <vt:lpstr>AUDIT AND PLANNING CONSIDERATIONS</vt:lpstr>
      <vt:lpstr>Audit Impact of COVID-19</vt:lpstr>
      <vt:lpstr>Incentives Impact</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TAX ISSUES FOR A MOBILE WORKFORCE</dc:title>
  <dc:creator>Maria Arellano</dc:creator>
  <cp:lastModifiedBy>Natalie Martin</cp:lastModifiedBy>
  <cp:revision>38</cp:revision>
  <cp:lastPrinted>2022-01-13T15:52:17Z</cp:lastPrinted>
  <dcterms:created xsi:type="dcterms:W3CDTF">2021-10-18T15:06:11Z</dcterms:created>
  <dcterms:modified xsi:type="dcterms:W3CDTF">2022-01-13T15:52:27Z</dcterms:modified>
</cp:coreProperties>
</file>