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drawings/drawing1.xml" ContentType="application/vnd.openxmlformats-officedocument.drawingml.chartshape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2"/>
  </p:sldMasterIdLst>
  <p:notesMasterIdLst>
    <p:notesMasterId r:id="rId25"/>
  </p:notesMasterIdLst>
  <p:handoutMasterIdLst>
    <p:handoutMasterId r:id="rId26"/>
  </p:handoutMasterIdLst>
  <p:sldIdLst>
    <p:sldId id="256" r:id="rId3"/>
    <p:sldId id="271" r:id="rId4"/>
    <p:sldId id="257" r:id="rId5"/>
    <p:sldId id="279" r:id="rId6"/>
    <p:sldId id="291" r:id="rId7"/>
    <p:sldId id="292" r:id="rId8"/>
    <p:sldId id="267" r:id="rId9"/>
    <p:sldId id="268" r:id="rId10"/>
    <p:sldId id="283" r:id="rId11"/>
    <p:sldId id="284" r:id="rId12"/>
    <p:sldId id="285" r:id="rId13"/>
    <p:sldId id="273" r:id="rId14"/>
    <p:sldId id="270" r:id="rId15"/>
    <p:sldId id="274" r:id="rId16"/>
    <p:sldId id="276" r:id="rId17"/>
    <p:sldId id="277" r:id="rId18"/>
    <p:sldId id="278" r:id="rId19"/>
    <p:sldId id="282" r:id="rId20"/>
    <p:sldId id="286" r:id="rId21"/>
    <p:sldId id="287" r:id="rId22"/>
    <p:sldId id="288" r:id="rId23"/>
    <p:sldId id="275" r:id="rId24"/>
  </p:sldIdLst>
  <p:sldSz cx="12192000" cy="6858000"/>
  <p:notesSz cx="6858000" cy="9144000"/>
  <p:custDataLst>
    <p:tags r:id="rId2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57" autoAdjust="0"/>
    <p:restoredTop sz="94660"/>
  </p:normalViewPr>
  <p:slideViewPr>
    <p:cSldViewPr snapToGrid="0">
      <p:cViewPr varScale="1">
        <p:scale>
          <a:sx n="111" d="100"/>
          <a:sy n="111" d="100"/>
        </p:scale>
        <p:origin x="248" y="312"/>
      </p:cViewPr>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gs" Target="tags/tag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5" Type="http://schemas.openxmlformats.org/officeDocument/2006/relationships/chartUserShapes" Target="../drawings/drawing1.xml"/><Relationship Id="rId4"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sng" strike="noStrike" kern="1200" spc="0" baseline="0">
                <a:solidFill>
                  <a:schemeClr val="tx1">
                    <a:lumMod val="65000"/>
                    <a:lumOff val="35000"/>
                  </a:schemeClr>
                </a:solidFill>
                <a:latin typeface="+mn-lt"/>
                <a:ea typeface="+mn-ea"/>
                <a:cs typeface="+mn-cs"/>
              </a:defRPr>
            </a:pPr>
            <a:r>
              <a:rPr lang="en-US" b="1" u="sng"/>
              <a:t>Tax Collections in Fiscal Years 2019-2022</a:t>
            </a:r>
          </a:p>
        </c:rich>
      </c:tx>
      <c:layout>
        <c:manualLayout>
          <c:xMode val="edge"/>
          <c:yMode val="edge"/>
          <c:x val="0.28762683272361755"/>
          <c:y val="3.0477108433842659E-2"/>
        </c:manualLayout>
      </c:layout>
      <c:overlay val="0"/>
      <c:spPr>
        <a:noFill/>
        <a:ln>
          <a:noFill/>
        </a:ln>
        <a:effectLst/>
      </c:spPr>
      <c:txPr>
        <a:bodyPr rot="0" spcFirstLastPara="1" vertOverflow="ellipsis" vert="horz" wrap="square" anchor="ctr" anchorCtr="1"/>
        <a:lstStyle/>
        <a:p>
          <a:pPr>
            <a:defRPr sz="1400" b="0" i="0" u="sng"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2090190500020981"/>
          <c:y val="0.11569291353225708"/>
          <c:w val="0.86255151033401489"/>
          <c:h val="0.77864217758178711"/>
        </c:manualLayout>
      </c:layout>
      <c:barChart>
        <c:barDir val="col"/>
        <c:grouping val="clustered"/>
        <c:varyColors val="0"/>
        <c:ser>
          <c:idx val="0"/>
          <c:order val="0"/>
          <c:tx>
            <c:strRef>
              <c:f>Collections!$A$3</c:f>
              <c:strCache>
                <c:ptCount val="1"/>
                <c:pt idx="0">
                  <c:v>FY2019</c:v>
                </c:pt>
              </c:strCache>
            </c:strRef>
          </c:tx>
          <c:spPr>
            <a:solidFill>
              <a:schemeClr val="accent1"/>
            </a:solidFill>
            <a:ln>
              <a:noFill/>
            </a:ln>
            <a:effectLst/>
          </c:spPr>
          <c:invertIfNegative val="0"/>
          <c:dLbls>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smtId="4294967295">
                    <a:solidFill>
                      <a:schemeClr val="dk1">
                        <a:lumMod val="65000"/>
                        <a:lumOff val="35000"/>
                      </a:schemeClr>
                    </a:solidFill>
                    <a:latin typeface="+mn-lt"/>
                    <a:ea typeface="+mn-ea"/>
                    <a:cs typeface="+mn-cs"/>
                  </a:defRPr>
                </a:pPr>
                <a:endParaRPr lang="en-US"/>
              </a:p>
            </c:txPr>
            <c:showLegendKey val="0"/>
            <c:showVal val="1"/>
            <c:showCatName val="1"/>
            <c:showSerName val="0"/>
            <c:showPercent val="0"/>
            <c:showBubbleSize val="0"/>
            <c:showLeaderLines val="0"/>
            <c:extLst xmlns:a14="http://schemas.microsoft.com/office/drawing/2010/main" xmlns:wp="http://schemas.openxmlformats.org/drawingml/2006/wordprocessingDrawing" xmlns:xml="http://www.w3.org/XML/1998/namespace" xmlns:w="http://schemas.openxmlformats.org/wordprocessingml/2006/main" xmlns:m="http://schemas.openxmlformats.org/officeDocument/2006/math">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Collections!$B$2</c:f>
              <c:strCache>
                <c:ptCount val="1"/>
                <c:pt idx="0">
                  <c:v>Total Collections</c:v>
                </c:pt>
              </c:strCache>
            </c:strRef>
          </c:cat>
          <c:val>
            <c:numRef>
              <c:f>Collections!$B$3</c:f>
              <c:numCache>
                <c:formatCode>_("$"* #,##0.00_);_("$"* \(#,##0.00\);_("$"* "-"??_);_(@_)</c:formatCode>
                <c:ptCount val="1"/>
                <c:pt idx="0">
                  <c:v>48035603001.040001</c:v>
                </c:pt>
              </c:numCache>
            </c:numRef>
          </c:val>
          <c:extLst xmlns:a14="http://schemas.microsoft.com/office/drawing/2010/main" xmlns:wp="http://schemas.openxmlformats.org/drawingml/2006/wordprocessingDrawing" xmlns:xml="http://www.w3.org/XML/1998/namespace" xmlns:w="http://schemas.openxmlformats.org/wordprocessingml/2006/main" xmlns:m="http://schemas.openxmlformats.org/officeDocument/2006/math">
            <c:ext xmlns:c16="http://schemas.microsoft.com/office/drawing/2014/chart" uri="{C3380CC4-5D6E-409C-BE32-E72D297353CC}">
              <c16:uniqueId val="{00000000-BE5B-460C-9FEB-B18B181EB94E}"/>
            </c:ext>
          </c:extLst>
        </c:ser>
        <c:ser>
          <c:idx val="1"/>
          <c:order val="1"/>
          <c:tx>
            <c:strRef>
              <c:f>Collections!$A$4</c:f>
              <c:strCache>
                <c:ptCount val="1"/>
                <c:pt idx="0">
                  <c:v>FY2020</c:v>
                </c:pt>
              </c:strCache>
            </c:strRef>
          </c:tx>
          <c:spPr>
            <a:solidFill>
              <a:schemeClr val="accent2"/>
            </a:solidFill>
            <a:ln>
              <a:noFill/>
            </a:ln>
            <a:effectLst/>
          </c:spPr>
          <c:invertIfNegative val="0"/>
          <c:dLbls>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smtId="4294967295">
                    <a:solidFill>
                      <a:schemeClr val="dk1">
                        <a:lumMod val="65000"/>
                        <a:lumOff val="35000"/>
                      </a:schemeClr>
                    </a:solidFill>
                    <a:latin typeface="+mn-lt"/>
                    <a:ea typeface="+mn-ea"/>
                    <a:cs typeface="+mn-cs"/>
                  </a:defRPr>
                </a:pPr>
                <a:endParaRPr lang="en-US"/>
              </a:p>
            </c:txPr>
            <c:showLegendKey val="0"/>
            <c:showVal val="1"/>
            <c:showCatName val="1"/>
            <c:showSerName val="0"/>
            <c:showPercent val="0"/>
            <c:showBubbleSize val="0"/>
            <c:showLeaderLines val="0"/>
            <c:extLst xmlns:a14="http://schemas.microsoft.com/office/drawing/2010/main" xmlns:wp="http://schemas.openxmlformats.org/drawingml/2006/wordprocessingDrawing" xmlns:xml="http://www.w3.org/XML/1998/namespace" xmlns:w="http://schemas.openxmlformats.org/wordprocessingml/2006/main" xmlns:m="http://schemas.openxmlformats.org/officeDocument/2006/math">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Collections!$B$2</c:f>
              <c:strCache>
                <c:ptCount val="1"/>
                <c:pt idx="0">
                  <c:v>Total Collections</c:v>
                </c:pt>
              </c:strCache>
            </c:strRef>
          </c:cat>
          <c:val>
            <c:numRef>
              <c:f>Collections!$B$4</c:f>
              <c:numCache>
                <c:formatCode>_("$"* #,##0.00_);_("$"* \(#,##0.00\);_("$"* "-"??_);_(@_)</c:formatCode>
                <c:ptCount val="1"/>
                <c:pt idx="0">
                  <c:v>47352593186.720001</c:v>
                </c:pt>
              </c:numCache>
            </c:numRef>
          </c:val>
          <c:extLst xmlns:a14="http://schemas.microsoft.com/office/drawing/2010/main" xmlns:wp="http://schemas.openxmlformats.org/drawingml/2006/wordprocessingDrawing" xmlns:xml="http://www.w3.org/XML/1998/namespace" xmlns:w="http://schemas.openxmlformats.org/wordprocessingml/2006/main" xmlns:m="http://schemas.openxmlformats.org/officeDocument/2006/math">
            <c:ext xmlns:c16="http://schemas.microsoft.com/office/drawing/2014/chart" uri="{C3380CC4-5D6E-409C-BE32-E72D297353CC}">
              <c16:uniqueId val="{00000001-BE5B-460C-9FEB-B18B181EB94E}"/>
            </c:ext>
          </c:extLst>
        </c:ser>
        <c:ser>
          <c:idx val="2"/>
          <c:order val="2"/>
          <c:tx>
            <c:strRef>
              <c:f>Collections!$A$5</c:f>
              <c:strCache>
                <c:ptCount val="1"/>
                <c:pt idx="0">
                  <c:v>FY2021</c:v>
                </c:pt>
              </c:strCache>
            </c:strRef>
          </c:tx>
          <c:spPr>
            <a:solidFill>
              <a:schemeClr val="accent3"/>
            </a:solidFill>
            <a:ln>
              <a:noFill/>
            </a:ln>
            <a:effectLst/>
          </c:spPr>
          <c:invertIfNegative val="0"/>
          <c:dLbls>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smtId="4294967295">
                    <a:solidFill>
                      <a:schemeClr val="dk1">
                        <a:lumMod val="65000"/>
                        <a:lumOff val="35000"/>
                      </a:schemeClr>
                    </a:solidFill>
                    <a:latin typeface="+mn-lt"/>
                    <a:ea typeface="+mn-ea"/>
                    <a:cs typeface="+mn-cs"/>
                  </a:defRPr>
                </a:pPr>
                <a:endParaRPr lang="en-US"/>
              </a:p>
            </c:txPr>
            <c:showLegendKey val="0"/>
            <c:showVal val="1"/>
            <c:showCatName val="1"/>
            <c:showSerName val="0"/>
            <c:showPercent val="0"/>
            <c:showBubbleSize val="0"/>
            <c:showLeaderLines val="0"/>
            <c:extLst xmlns:a14="http://schemas.microsoft.com/office/drawing/2010/main" xmlns:wp="http://schemas.openxmlformats.org/drawingml/2006/wordprocessingDrawing" xmlns:xml="http://www.w3.org/XML/1998/namespace" xmlns:w="http://schemas.openxmlformats.org/wordprocessingml/2006/main" xmlns:m="http://schemas.openxmlformats.org/officeDocument/2006/math">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Collections!$B$2</c:f>
              <c:strCache>
                <c:ptCount val="1"/>
                <c:pt idx="0">
                  <c:v>Total Collections</c:v>
                </c:pt>
              </c:strCache>
            </c:strRef>
          </c:cat>
          <c:val>
            <c:numRef>
              <c:f>Collections!$B$5</c:f>
              <c:numCache>
                <c:formatCode>_("$"* #,##0.00_);_("$"* \(#,##0.00\);_("$"* "-"??_);_(@_)</c:formatCode>
                <c:ptCount val="1"/>
                <c:pt idx="0">
                  <c:v>56347270760.660004</c:v>
                </c:pt>
              </c:numCache>
            </c:numRef>
          </c:val>
          <c:extLst xmlns:a14="http://schemas.microsoft.com/office/drawing/2010/main" xmlns:wp="http://schemas.openxmlformats.org/drawingml/2006/wordprocessingDrawing" xmlns:xml="http://www.w3.org/XML/1998/namespace" xmlns:w="http://schemas.openxmlformats.org/wordprocessingml/2006/main" xmlns:m="http://schemas.openxmlformats.org/officeDocument/2006/math">
            <c:ext xmlns:c16="http://schemas.microsoft.com/office/drawing/2014/chart" uri="{C3380CC4-5D6E-409C-BE32-E72D297353CC}">
              <c16:uniqueId val="{00000002-BE5B-460C-9FEB-B18B181EB94E}"/>
            </c:ext>
          </c:extLst>
        </c:ser>
        <c:ser>
          <c:idx val="3"/>
          <c:order val="3"/>
          <c:tx>
            <c:strRef>
              <c:f>Collections!$A$6</c:f>
              <c:strCache>
                <c:ptCount val="1"/>
                <c:pt idx="0">
                  <c:v>FY2022</c:v>
                </c:pt>
              </c:strCache>
            </c:strRef>
          </c:tx>
          <c:spPr>
            <a:solidFill>
              <a:schemeClr val="accent4"/>
            </a:solidFill>
            <a:ln>
              <a:noFill/>
            </a:ln>
            <a:effectLst/>
          </c:spPr>
          <c:invertIfNegative val="0"/>
          <c:dLbls>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smtId="4294967295">
                    <a:solidFill>
                      <a:schemeClr val="dk1">
                        <a:lumMod val="65000"/>
                        <a:lumOff val="35000"/>
                      </a:schemeClr>
                    </a:solidFill>
                    <a:latin typeface="+mn-lt"/>
                    <a:ea typeface="+mn-ea"/>
                    <a:cs typeface="+mn-cs"/>
                  </a:defRPr>
                </a:pPr>
                <a:endParaRPr lang="en-US"/>
              </a:p>
            </c:txPr>
            <c:showLegendKey val="0"/>
            <c:showVal val="1"/>
            <c:showCatName val="1"/>
            <c:showSerName val="0"/>
            <c:showPercent val="0"/>
            <c:showBubbleSize val="0"/>
            <c:showLeaderLines val="0"/>
            <c:extLst xmlns:a14="http://schemas.microsoft.com/office/drawing/2010/main" xmlns:wp="http://schemas.openxmlformats.org/drawingml/2006/wordprocessingDrawing" xmlns:xml="http://www.w3.org/XML/1998/namespace" xmlns:w="http://schemas.openxmlformats.org/wordprocessingml/2006/main" xmlns:m="http://schemas.openxmlformats.org/officeDocument/2006/math">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Collections!$B$2</c:f>
              <c:strCache>
                <c:ptCount val="1"/>
                <c:pt idx="0">
                  <c:v>Total Collections</c:v>
                </c:pt>
              </c:strCache>
            </c:strRef>
          </c:cat>
          <c:val>
            <c:numRef>
              <c:f>Collections!$B$6</c:f>
              <c:numCache>
                <c:formatCode>_("$"* #,##0.00_);_("$"* \(#,##0.00\);_("$"* "-"??_);_(@_)</c:formatCode>
                <c:ptCount val="1"/>
                <c:pt idx="0">
                  <c:v>67208624967.940002</c:v>
                </c:pt>
              </c:numCache>
            </c:numRef>
          </c:val>
          <c:extLst xmlns:a14="http://schemas.microsoft.com/office/drawing/2010/main" xmlns:wp="http://schemas.openxmlformats.org/drawingml/2006/wordprocessingDrawing" xmlns:xml="http://www.w3.org/XML/1998/namespace" xmlns:w="http://schemas.openxmlformats.org/wordprocessingml/2006/main" xmlns:m="http://schemas.openxmlformats.org/officeDocument/2006/math">
            <c:ext xmlns:c16="http://schemas.microsoft.com/office/drawing/2014/chart" uri="{C3380CC4-5D6E-409C-BE32-E72D297353CC}">
              <c16:uniqueId val="{00000003-BE5B-460C-9FEB-B18B181EB94E}"/>
            </c:ext>
          </c:extLst>
        </c:ser>
        <c:dLbls>
          <c:showLegendKey val="0"/>
          <c:showVal val="0"/>
          <c:showCatName val="0"/>
          <c:showSerName val="0"/>
          <c:showPercent val="0"/>
          <c:showBubbleSize val="0"/>
        </c:dLbls>
        <c:gapWidth val="150"/>
        <c:axId val="549303672"/>
        <c:axId val="549304000"/>
      </c:barChart>
      <c:catAx>
        <c:axId val="549303672"/>
        <c:scaling>
          <c:orientation val="minMax"/>
        </c:scaling>
        <c:delete val="1"/>
        <c:axPos val="b"/>
        <c:numFmt formatCode="General" sourceLinked="1"/>
        <c:majorTickMark val="none"/>
        <c:minorTickMark val="none"/>
        <c:tickLblPos val="nextTo"/>
        <c:crossAx val="549304000"/>
        <c:crosses val="autoZero"/>
        <c:auto val="0"/>
        <c:lblAlgn val="ctr"/>
        <c:lblOffset val="100"/>
        <c:noMultiLvlLbl val="0"/>
      </c:catAx>
      <c:valAx>
        <c:axId val="549304000"/>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_);_(&quot;$&quot;* \(#,##0\);_(&quot;$&quot;* &quot;-&quot;_);_(@_)"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smtId="4294967295">
                <a:solidFill>
                  <a:schemeClr val="tx1">
                    <a:lumMod val="65000"/>
                    <a:lumOff val="35000"/>
                  </a:schemeClr>
                </a:solidFill>
                <a:latin typeface="+mn-lt"/>
                <a:ea typeface="+mn-ea"/>
                <a:cs typeface="+mn-cs"/>
              </a:defRPr>
            </a:pPr>
            <a:endParaRPr lang="en-US"/>
          </a:p>
        </c:txPr>
        <c:crossAx val="549303672"/>
        <c:crosses val="autoZero"/>
        <c:crossBetween val="between"/>
        <c:majorUnit val="5000000000"/>
      </c:valAx>
      <c:spPr>
        <a:noFill/>
        <a:ln>
          <a:noFill/>
        </a:ln>
        <a:effectLst/>
      </c:spPr>
    </c:plotArea>
    <c:legend>
      <c:legendPos val="b"/>
      <c:layout>
        <c:manualLayout>
          <c:xMode val="edge"/>
          <c:yMode val="edge"/>
          <c:x val="0.3898962140083313"/>
          <c:y val="0.93589842319488525"/>
          <c:w val="0.28506320714950562"/>
          <c:h val="4.8779599368572235E-2"/>
        </c:manualLayout>
      </c:layout>
      <c:overlay val="0"/>
      <c:spPr>
        <a:noFill/>
        <a:ln>
          <a:noFill/>
        </a:ln>
        <a:effectLst/>
      </c:spPr>
      <c:txPr>
        <a:bodyPr rot="0" spcFirstLastPara="1" vertOverflow="ellipsis" vert="horz" wrap="square" anchor="ctr" anchorCtr="1"/>
        <a:lstStyle/>
        <a:p>
          <a:pPr>
            <a:defRPr sz="900" b="0" i="0" u="none" strike="noStrike" kern="1200" baseline="0" smtId="4294967295">
              <a:solidFill>
                <a:schemeClr val="tx1">
                  <a:lumMod val="65000"/>
                  <a:lumOff val="35000"/>
                </a:schemeClr>
              </a:solidFill>
              <a:latin typeface="+mn-lt"/>
              <a:ea typeface="+mn-ea"/>
              <a:cs typeface="+mn-cs"/>
            </a:defRPr>
          </a:pPr>
          <a:endParaRPr lang="en-US"/>
        </a:p>
      </c:txPr>
    </c:legend>
    <c:plotVisOnly val="1"/>
    <c:dispBlanksAs val="gap"/>
    <c:extLst xmlns:a14="http://schemas.microsoft.com/office/drawing/2010/main" xmlns:wp="http://schemas.openxmlformats.org/drawingml/2006/wordprocessingDrawing" xmlns:xml="http://www.w3.org/XML/1998/namespace" xmlns:w="http://schemas.openxmlformats.org/wordprocessingml/2006/main" xmlns:m="http://schemas.openxmlformats.org/officeDocument/2006/math">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sng" strike="noStrike" kern="1200" spc="0" baseline="0">
                <a:solidFill>
                  <a:schemeClr val="tx1">
                    <a:lumMod val="65000"/>
                    <a:lumOff val="35000"/>
                  </a:schemeClr>
                </a:solidFill>
                <a:latin typeface="+mn-lt"/>
                <a:ea typeface="+mn-ea"/>
                <a:cs typeface="+mn-cs"/>
              </a:defRPr>
            </a:pPr>
            <a:r>
              <a:rPr lang="en-US" b="1" u="sng" baseline="0"/>
              <a:t>Corporate Income </a:t>
            </a:r>
            <a:r>
              <a:rPr lang="en-US" b="1" u="sng"/>
              <a:t>Tax Collections in Fiscal Years 2019-2022</a:t>
            </a:r>
          </a:p>
        </c:rich>
      </c:tx>
      <c:layout>
        <c:manualLayout>
          <c:xMode val="edge"/>
          <c:yMode val="edge"/>
          <c:x val="0.24549221992492676"/>
          <c:y val="2.5297738611698151E-2"/>
        </c:manualLayout>
      </c:layout>
      <c:overlay val="0"/>
      <c:spPr>
        <a:noFill/>
        <a:ln>
          <a:noFill/>
        </a:ln>
        <a:effectLst/>
      </c:spPr>
      <c:txPr>
        <a:bodyPr rot="0" spcFirstLastPara="1" vertOverflow="ellipsis" vert="horz" wrap="square" anchor="ctr" anchorCtr="1"/>
        <a:lstStyle/>
        <a:p>
          <a:pPr>
            <a:defRPr sz="1400" b="0" i="0" u="sng"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Collections!$A$3</c:f>
              <c:strCache>
                <c:ptCount val="1"/>
                <c:pt idx="0">
                  <c:v>FY2019</c:v>
                </c:pt>
              </c:strCache>
            </c:strRef>
          </c:tx>
          <c:spPr>
            <a:solidFill>
              <a:schemeClr val="accent1"/>
            </a:solidFill>
            <a:ln>
              <a:noFill/>
            </a:ln>
            <a:effectLst/>
          </c:spPr>
          <c:invertIfNegative val="0"/>
          <c:dLbls>
            <c:dLbl>
              <c:idx val="0"/>
              <c:tx>
                <c:rich>
                  <a:bodyPr/>
                  <a:lstStyle/>
                  <a:p>
                    <a:fld id="{99C0C558-CDB9-4D8A-8D80-5A94CB180574}" type="VALUE">
                      <a:rPr lang="en-US" baseline="0" smtClean="0"/>
                      <a:pPr/>
                      <a:t>[VALUE]</a:t>
                    </a:fld>
                    <a:endParaRPr lang="en-US"/>
                  </a:p>
                </c:rich>
              </c:tx>
              <c:showLegendKey val="0"/>
              <c:showVal val="1"/>
              <c:showCatName val="1"/>
              <c:showSerName val="0"/>
              <c:showPercent val="0"/>
              <c:showBubbleSize val="0"/>
              <c:extLst xmlns:a14="http://schemas.microsoft.com/office/drawing/2010/main" xmlns:wp="http://schemas.openxmlformats.org/drawingml/2006/wordprocessingDrawing" xmlns:xml="http://www.w3.org/XML/1998/namespace" xmlns:w="http://schemas.openxmlformats.org/wordprocessingml/2006/main" xmlns:m="http://schemas.openxmlformats.org/officeDocument/2006/math">
                <c:ext xmlns:c15="http://schemas.microsoft.com/office/drawing/2012/chart" uri="{CE6537A1-D6FC-4f65-9D91-7224C49458BB}">
                  <c15:dlblFieldTable/>
                  <c15:showDataLabelsRange val="0"/>
                </c:ext>
                <c:ext xmlns:c16="http://schemas.microsoft.com/office/drawing/2014/chart" uri="{C3380CC4-5D6E-409C-BE32-E72D297353CC}">
                  <c16:uniqueId val="{00000000-6B39-4878-A3FA-32DD0D43393C}"/>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smtId="4294967295">
                    <a:solidFill>
                      <a:schemeClr val="dk1">
                        <a:lumMod val="65000"/>
                        <a:lumOff val="35000"/>
                      </a:schemeClr>
                    </a:solidFill>
                    <a:latin typeface="+mn-lt"/>
                    <a:ea typeface="+mn-ea"/>
                    <a:cs typeface="+mn-cs"/>
                  </a:defRPr>
                </a:pPr>
                <a:endParaRPr lang="en-US"/>
              </a:p>
            </c:txPr>
            <c:showLegendKey val="0"/>
            <c:showVal val="1"/>
            <c:showCatName val="1"/>
            <c:showSerName val="0"/>
            <c:showPercent val="0"/>
            <c:showBubbleSize val="0"/>
            <c:showLeaderLines val="0"/>
            <c:extLst xmlns:a14="http://schemas.microsoft.com/office/drawing/2010/main" xmlns:wp="http://schemas.openxmlformats.org/drawingml/2006/wordprocessingDrawing" xmlns:xml="http://www.w3.org/XML/1998/namespace" xmlns:w="http://schemas.openxmlformats.org/wordprocessingml/2006/main" xmlns:m="http://schemas.openxmlformats.org/officeDocument/2006/math">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Collections!$G$2</c:f>
              <c:strCache>
                <c:ptCount val="1"/>
                <c:pt idx="0">
                  <c:v>Corp (1120)</c:v>
                </c:pt>
              </c:strCache>
            </c:strRef>
          </c:cat>
          <c:val>
            <c:numRef>
              <c:f>Collections!$G$3</c:f>
              <c:numCache>
                <c:formatCode>"$"#,##0.00_);[Red]\("$"#,##0.00\)</c:formatCode>
                <c:ptCount val="1"/>
                <c:pt idx="0">
                  <c:v>967819456.76999998</c:v>
                </c:pt>
              </c:numCache>
            </c:numRef>
          </c:val>
          <c:extLst xmlns:a14="http://schemas.microsoft.com/office/drawing/2010/main" xmlns:wp="http://schemas.openxmlformats.org/drawingml/2006/wordprocessingDrawing" xmlns:xml="http://www.w3.org/XML/1998/namespace" xmlns:w="http://schemas.openxmlformats.org/wordprocessingml/2006/main" xmlns:m="http://schemas.openxmlformats.org/officeDocument/2006/math">
            <c:ext xmlns:c16="http://schemas.microsoft.com/office/drawing/2014/chart" uri="{C3380CC4-5D6E-409C-BE32-E72D297353CC}">
              <c16:uniqueId val="{00000001-6B39-4878-A3FA-32DD0D43393C}"/>
            </c:ext>
          </c:extLst>
        </c:ser>
        <c:ser>
          <c:idx val="1"/>
          <c:order val="1"/>
          <c:tx>
            <c:strRef>
              <c:f>Collections!$A$4</c:f>
              <c:strCache>
                <c:ptCount val="1"/>
                <c:pt idx="0">
                  <c:v>FY2020</c:v>
                </c:pt>
              </c:strCache>
            </c:strRef>
          </c:tx>
          <c:spPr>
            <a:solidFill>
              <a:schemeClr val="accent2"/>
            </a:solidFill>
            <a:ln>
              <a:noFill/>
            </a:ln>
            <a:effectLst/>
          </c:spPr>
          <c:invertIfNegative val="0"/>
          <c:dLbls>
            <c:dLbl>
              <c:idx val="0"/>
              <c:tx>
                <c:rich>
                  <a:bodyPr/>
                  <a:lstStyle/>
                  <a:p>
                    <a:fld id="{1C9334B5-BE32-4FD4-8D49-8285573F5958}" type="VALUE">
                      <a:rPr lang="en-US" baseline="0" smtClean="0"/>
                      <a:pPr/>
                      <a:t>[VALUE]</a:t>
                    </a:fld>
                    <a:endParaRPr lang="en-US"/>
                  </a:p>
                </c:rich>
              </c:tx>
              <c:showLegendKey val="0"/>
              <c:showVal val="1"/>
              <c:showCatName val="1"/>
              <c:showSerName val="0"/>
              <c:showPercent val="0"/>
              <c:showBubbleSize val="0"/>
              <c:extLst xmlns:a14="http://schemas.microsoft.com/office/drawing/2010/main" xmlns:wp="http://schemas.openxmlformats.org/drawingml/2006/wordprocessingDrawing" xmlns:xml="http://www.w3.org/XML/1998/namespace" xmlns:w="http://schemas.openxmlformats.org/wordprocessingml/2006/main" xmlns:m="http://schemas.openxmlformats.org/officeDocument/2006/math">
                <c:ext xmlns:c15="http://schemas.microsoft.com/office/drawing/2012/chart" uri="{CE6537A1-D6FC-4f65-9D91-7224C49458BB}">
                  <c15:dlblFieldTable/>
                  <c15:showDataLabelsRange val="0"/>
                </c:ext>
                <c:ext xmlns:c16="http://schemas.microsoft.com/office/drawing/2014/chart" uri="{C3380CC4-5D6E-409C-BE32-E72D297353CC}">
                  <c16:uniqueId val="{00000002-6B39-4878-A3FA-32DD0D43393C}"/>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smtId="4294967295">
                    <a:solidFill>
                      <a:schemeClr val="dk1">
                        <a:lumMod val="65000"/>
                        <a:lumOff val="35000"/>
                      </a:schemeClr>
                    </a:solidFill>
                    <a:latin typeface="+mn-lt"/>
                    <a:ea typeface="+mn-ea"/>
                    <a:cs typeface="+mn-cs"/>
                  </a:defRPr>
                </a:pPr>
                <a:endParaRPr lang="en-US"/>
              </a:p>
            </c:txPr>
            <c:showLegendKey val="0"/>
            <c:showVal val="1"/>
            <c:showCatName val="1"/>
            <c:showSerName val="0"/>
            <c:showPercent val="0"/>
            <c:showBubbleSize val="0"/>
            <c:showLeaderLines val="0"/>
            <c:extLst xmlns:a14="http://schemas.microsoft.com/office/drawing/2010/main" xmlns:wp="http://schemas.openxmlformats.org/drawingml/2006/wordprocessingDrawing" xmlns:xml="http://www.w3.org/XML/1998/namespace" xmlns:w="http://schemas.openxmlformats.org/wordprocessingml/2006/main" xmlns:m="http://schemas.openxmlformats.org/officeDocument/2006/math">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Collections!$G$2</c:f>
              <c:strCache>
                <c:ptCount val="1"/>
                <c:pt idx="0">
                  <c:v>Corp (1120)</c:v>
                </c:pt>
              </c:strCache>
            </c:strRef>
          </c:cat>
          <c:val>
            <c:numRef>
              <c:f>Collections!$G$4</c:f>
              <c:numCache>
                <c:formatCode>"$"#,##0.00_);[Red]\("$"#,##0.00\)</c:formatCode>
                <c:ptCount val="1"/>
                <c:pt idx="0">
                  <c:v>1013042009.6799999</c:v>
                </c:pt>
              </c:numCache>
            </c:numRef>
          </c:val>
          <c:extLst xmlns:a14="http://schemas.microsoft.com/office/drawing/2010/main" xmlns:wp="http://schemas.openxmlformats.org/drawingml/2006/wordprocessingDrawing" xmlns:xml="http://www.w3.org/XML/1998/namespace" xmlns:w="http://schemas.openxmlformats.org/wordprocessingml/2006/main" xmlns:m="http://schemas.openxmlformats.org/officeDocument/2006/math">
            <c:ext xmlns:c16="http://schemas.microsoft.com/office/drawing/2014/chart" uri="{C3380CC4-5D6E-409C-BE32-E72D297353CC}">
              <c16:uniqueId val="{00000003-6B39-4878-A3FA-32DD0D43393C}"/>
            </c:ext>
          </c:extLst>
        </c:ser>
        <c:ser>
          <c:idx val="2"/>
          <c:order val="2"/>
          <c:tx>
            <c:strRef>
              <c:f>Collections!$A$5</c:f>
              <c:strCache>
                <c:ptCount val="1"/>
                <c:pt idx="0">
                  <c:v>FY2021</c:v>
                </c:pt>
              </c:strCache>
            </c:strRef>
          </c:tx>
          <c:spPr>
            <a:solidFill>
              <a:schemeClr val="accent3"/>
            </a:solidFill>
            <a:ln>
              <a:noFill/>
            </a:ln>
            <a:effectLst/>
          </c:spPr>
          <c:invertIfNegative val="0"/>
          <c:dLbls>
            <c:dLbl>
              <c:idx val="0"/>
              <c:tx>
                <c:rich>
                  <a:bodyPr/>
                  <a:lstStyle/>
                  <a:p>
                    <a:fld id="{E5D39478-5A07-487D-AE42-79B310EBF5BD}" type="VALUE">
                      <a:rPr lang="en-US" baseline="0" smtClean="0"/>
                      <a:pPr/>
                      <a:t>[VALUE]</a:t>
                    </a:fld>
                    <a:endParaRPr lang="en-US"/>
                  </a:p>
                </c:rich>
              </c:tx>
              <c:showLegendKey val="0"/>
              <c:showVal val="1"/>
              <c:showCatName val="1"/>
              <c:showSerName val="0"/>
              <c:showPercent val="0"/>
              <c:showBubbleSize val="0"/>
              <c:extLst xmlns:a14="http://schemas.microsoft.com/office/drawing/2010/main" xmlns:wp="http://schemas.openxmlformats.org/drawingml/2006/wordprocessingDrawing" xmlns:xml="http://www.w3.org/XML/1998/namespace" xmlns:w="http://schemas.openxmlformats.org/wordprocessingml/2006/main" xmlns:m="http://schemas.openxmlformats.org/officeDocument/2006/math">
                <c:ext xmlns:c15="http://schemas.microsoft.com/office/drawing/2012/chart" uri="{CE6537A1-D6FC-4f65-9D91-7224C49458BB}">
                  <c15:dlblFieldTable/>
                  <c15:showDataLabelsRange val="0"/>
                </c:ext>
                <c:ext xmlns:c16="http://schemas.microsoft.com/office/drawing/2014/chart" uri="{C3380CC4-5D6E-409C-BE32-E72D297353CC}">
                  <c16:uniqueId val="{00000004-6B39-4878-A3FA-32DD0D43393C}"/>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smtId="4294967295">
                    <a:solidFill>
                      <a:schemeClr val="dk1">
                        <a:lumMod val="65000"/>
                        <a:lumOff val="35000"/>
                      </a:schemeClr>
                    </a:solidFill>
                    <a:latin typeface="+mn-lt"/>
                    <a:ea typeface="+mn-ea"/>
                    <a:cs typeface="+mn-cs"/>
                  </a:defRPr>
                </a:pPr>
                <a:endParaRPr lang="en-US"/>
              </a:p>
            </c:txPr>
            <c:showLegendKey val="0"/>
            <c:showVal val="1"/>
            <c:showCatName val="1"/>
            <c:showSerName val="0"/>
            <c:showPercent val="0"/>
            <c:showBubbleSize val="0"/>
            <c:showLeaderLines val="0"/>
            <c:extLst xmlns:a14="http://schemas.microsoft.com/office/drawing/2010/main" xmlns:wp="http://schemas.openxmlformats.org/drawingml/2006/wordprocessingDrawing" xmlns:xml="http://www.w3.org/XML/1998/namespace" xmlns:w="http://schemas.openxmlformats.org/wordprocessingml/2006/main" xmlns:m="http://schemas.openxmlformats.org/officeDocument/2006/math">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Collections!$G$2</c:f>
              <c:strCache>
                <c:ptCount val="1"/>
                <c:pt idx="0">
                  <c:v>Corp (1120)</c:v>
                </c:pt>
              </c:strCache>
            </c:strRef>
          </c:cat>
          <c:val>
            <c:numRef>
              <c:f>Collections!$G$5</c:f>
              <c:numCache>
                <c:formatCode>"$"#,##0.00_);[Red]\("$"#,##0.00\)</c:formatCode>
                <c:ptCount val="1"/>
                <c:pt idx="0">
                  <c:v>2047146230.99</c:v>
                </c:pt>
              </c:numCache>
            </c:numRef>
          </c:val>
          <c:extLst xmlns:a14="http://schemas.microsoft.com/office/drawing/2010/main" xmlns:wp="http://schemas.openxmlformats.org/drawingml/2006/wordprocessingDrawing" xmlns:xml="http://www.w3.org/XML/1998/namespace" xmlns:w="http://schemas.openxmlformats.org/wordprocessingml/2006/main" xmlns:m="http://schemas.openxmlformats.org/officeDocument/2006/math">
            <c:ext xmlns:c16="http://schemas.microsoft.com/office/drawing/2014/chart" uri="{C3380CC4-5D6E-409C-BE32-E72D297353CC}">
              <c16:uniqueId val="{00000005-6B39-4878-A3FA-32DD0D43393C}"/>
            </c:ext>
          </c:extLst>
        </c:ser>
        <c:ser>
          <c:idx val="3"/>
          <c:order val="3"/>
          <c:tx>
            <c:strRef>
              <c:f>Collections!$A$6</c:f>
              <c:strCache>
                <c:ptCount val="1"/>
                <c:pt idx="0">
                  <c:v>FY2022</c:v>
                </c:pt>
              </c:strCache>
            </c:strRef>
          </c:tx>
          <c:spPr>
            <a:solidFill>
              <a:schemeClr val="accent4"/>
            </a:solidFill>
            <a:ln>
              <a:noFill/>
            </a:ln>
            <a:effectLst/>
          </c:spPr>
          <c:invertIfNegative val="0"/>
          <c:dLbls>
            <c:dLbl>
              <c:idx val="0"/>
              <c:tx>
                <c:rich>
                  <a:bodyPr/>
                  <a:lstStyle/>
                  <a:p>
                    <a:fld id="{55FC4E28-4F84-4EA0-88DB-98892CCE50DE}" type="VALUE">
                      <a:rPr lang="en-US" baseline="0" smtClean="0"/>
                      <a:pPr/>
                      <a:t>[VALUE]</a:t>
                    </a:fld>
                    <a:endParaRPr lang="en-US"/>
                  </a:p>
                </c:rich>
              </c:tx>
              <c:showLegendKey val="0"/>
              <c:showVal val="1"/>
              <c:showCatName val="1"/>
              <c:showSerName val="0"/>
              <c:showPercent val="0"/>
              <c:showBubbleSize val="0"/>
              <c:extLst xmlns:a14="http://schemas.microsoft.com/office/drawing/2010/main" xmlns:wp="http://schemas.openxmlformats.org/drawingml/2006/wordprocessingDrawing" xmlns:xml="http://www.w3.org/XML/1998/namespace" xmlns:w="http://schemas.openxmlformats.org/wordprocessingml/2006/main" xmlns:m="http://schemas.openxmlformats.org/officeDocument/2006/math">
                <c:ext xmlns:c15="http://schemas.microsoft.com/office/drawing/2012/chart" uri="{CE6537A1-D6FC-4f65-9D91-7224C49458BB}">
                  <c15:dlblFieldTable/>
                  <c15:showDataLabelsRange val="0"/>
                </c:ext>
                <c:ext xmlns:c16="http://schemas.microsoft.com/office/drawing/2014/chart" uri="{C3380CC4-5D6E-409C-BE32-E72D297353CC}">
                  <c16:uniqueId val="{00000006-6B39-4878-A3FA-32DD0D43393C}"/>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smtId="4294967295">
                    <a:solidFill>
                      <a:schemeClr val="dk1">
                        <a:lumMod val="65000"/>
                        <a:lumOff val="35000"/>
                      </a:schemeClr>
                    </a:solidFill>
                    <a:latin typeface="+mn-lt"/>
                    <a:ea typeface="+mn-ea"/>
                    <a:cs typeface="+mn-cs"/>
                  </a:defRPr>
                </a:pPr>
                <a:endParaRPr lang="en-US"/>
              </a:p>
            </c:txPr>
            <c:showLegendKey val="0"/>
            <c:showVal val="1"/>
            <c:showCatName val="1"/>
            <c:showSerName val="0"/>
            <c:showPercent val="0"/>
            <c:showBubbleSize val="0"/>
            <c:showLeaderLines val="0"/>
            <c:extLst xmlns:a14="http://schemas.microsoft.com/office/drawing/2010/main" xmlns:wp="http://schemas.openxmlformats.org/drawingml/2006/wordprocessingDrawing" xmlns:xml="http://www.w3.org/XML/1998/namespace" xmlns:w="http://schemas.openxmlformats.org/wordprocessingml/2006/main" xmlns:m="http://schemas.openxmlformats.org/officeDocument/2006/math">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Collections!$G$2</c:f>
              <c:strCache>
                <c:ptCount val="1"/>
                <c:pt idx="0">
                  <c:v>Corp (1120)</c:v>
                </c:pt>
              </c:strCache>
            </c:strRef>
          </c:cat>
          <c:val>
            <c:numRef>
              <c:f>Collections!$G$6</c:f>
              <c:numCache>
                <c:formatCode>"$"#,##0.00_);[Red]\("$"#,##0.00\)</c:formatCode>
                <c:ptCount val="1"/>
                <c:pt idx="0">
                  <c:v>4686763139.4099998</c:v>
                </c:pt>
              </c:numCache>
            </c:numRef>
          </c:val>
          <c:extLst xmlns:a14="http://schemas.microsoft.com/office/drawing/2010/main" xmlns:wp="http://schemas.openxmlformats.org/drawingml/2006/wordprocessingDrawing" xmlns:xml="http://www.w3.org/XML/1998/namespace" xmlns:w="http://schemas.openxmlformats.org/wordprocessingml/2006/main" xmlns:m="http://schemas.openxmlformats.org/officeDocument/2006/math">
            <c:ext xmlns:c16="http://schemas.microsoft.com/office/drawing/2014/chart" uri="{C3380CC4-5D6E-409C-BE32-E72D297353CC}">
              <c16:uniqueId val="{00000007-6B39-4878-A3FA-32DD0D43393C}"/>
            </c:ext>
          </c:extLst>
        </c:ser>
        <c:dLbls>
          <c:showLegendKey val="0"/>
          <c:showVal val="0"/>
          <c:showCatName val="0"/>
          <c:showSerName val="0"/>
          <c:showPercent val="0"/>
          <c:showBubbleSize val="0"/>
        </c:dLbls>
        <c:gapWidth val="150"/>
        <c:axId val="549303672"/>
        <c:axId val="549304000"/>
      </c:barChart>
      <c:catAx>
        <c:axId val="549303672"/>
        <c:scaling>
          <c:orientation val="minMax"/>
        </c:scaling>
        <c:delete val="1"/>
        <c:axPos val="b"/>
        <c:numFmt formatCode="General" sourceLinked="1"/>
        <c:majorTickMark val="none"/>
        <c:minorTickMark val="none"/>
        <c:tickLblPos val="nextTo"/>
        <c:crossAx val="549304000"/>
        <c:crosses val="autoZero"/>
        <c:auto val="0"/>
        <c:lblAlgn val="ctr"/>
        <c:lblOffset val="100"/>
        <c:noMultiLvlLbl val="0"/>
      </c:catAx>
      <c:valAx>
        <c:axId val="549304000"/>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_);_(&quot;$&quot;* \(#,##0\);_(&quot;$&quot;* &quot;-&quot;_);_(@_)"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smtId="4294967295">
                <a:solidFill>
                  <a:schemeClr val="tx1">
                    <a:lumMod val="65000"/>
                    <a:lumOff val="35000"/>
                  </a:schemeClr>
                </a:solidFill>
                <a:latin typeface="+mn-lt"/>
                <a:ea typeface="+mn-ea"/>
                <a:cs typeface="+mn-cs"/>
              </a:defRPr>
            </a:pPr>
            <a:endParaRPr lang="en-US"/>
          </a:p>
        </c:txPr>
        <c:crossAx val="549303672"/>
        <c:crosses val="autoZero"/>
        <c:crossBetween val="between"/>
        <c:majorUnit val="250000000"/>
      </c:valAx>
      <c:spPr>
        <a:noFill/>
        <a:ln>
          <a:noFill/>
        </a:ln>
        <a:effectLst/>
      </c:spPr>
    </c:plotArea>
    <c:legend>
      <c:legendPos val="b"/>
      <c:layout>
        <c:manualLayout>
          <c:xMode val="edge"/>
          <c:yMode val="edge"/>
          <c:x val="0.3898962140083313"/>
          <c:y val="0.93589842319488525"/>
          <c:w val="0.44408300518989563"/>
          <c:h val="4.3701563030481339E-2"/>
        </c:manualLayout>
      </c:layout>
      <c:overlay val="0"/>
      <c:spPr>
        <a:noFill/>
        <a:ln>
          <a:noFill/>
        </a:ln>
        <a:effectLst/>
      </c:spPr>
      <c:txPr>
        <a:bodyPr rot="0" spcFirstLastPara="1" vertOverflow="ellipsis" vert="horz" wrap="square" anchor="ctr" anchorCtr="1"/>
        <a:lstStyle/>
        <a:p>
          <a:pPr>
            <a:defRPr sz="900" b="0" i="0" u="none" strike="noStrike" kern="1200" baseline="0" smtId="4294967295">
              <a:solidFill>
                <a:schemeClr val="tx1">
                  <a:lumMod val="65000"/>
                  <a:lumOff val="35000"/>
                </a:schemeClr>
              </a:solidFill>
              <a:latin typeface="+mn-lt"/>
              <a:ea typeface="+mn-ea"/>
              <a:cs typeface="+mn-cs"/>
            </a:defRPr>
          </a:pPr>
          <a:endParaRPr lang="en-US"/>
        </a:p>
      </c:txPr>
    </c:legend>
    <c:plotVisOnly val="1"/>
    <c:dispBlanksAs val="gap"/>
    <c:extLst xmlns:a14="http://schemas.microsoft.com/office/drawing/2010/main" xmlns:wp="http://schemas.openxmlformats.org/drawingml/2006/wordprocessingDrawing" xmlns:xml="http://www.w3.org/XML/1998/namespace" xmlns:w="http://schemas.openxmlformats.org/wordprocessingml/2006/main" xmlns:m="http://schemas.openxmlformats.org/officeDocument/2006/math">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userShapes r:id="rId5"/>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0.51754</cdr:x>
      <cdr:y>0.61809</cdr:y>
    </cdr:from>
    <cdr:to>
      <cdr:x>0.60558</cdr:x>
      <cdr:y>0.70125</cdr:y>
    </cdr:to>
    <cdr:sp macro="" textlink="">
      <cdr:nvSpPr>
        <cdr:cNvPr id="2" name="TextBox 2"/>
        <cdr:cNvSpPr txBox="1"/>
      </cdr:nvSpPr>
      <cdr:spPr>
        <a:xfrm xmlns:a="http://schemas.openxmlformats.org/drawingml/2006/main">
          <a:off x="5257800" y="2744851"/>
          <a:ext cx="894461" cy="369316"/>
        </a:xfrm>
        <a:prstGeom xmlns:a="http://schemas.openxmlformats.org/drawingml/2006/main" prst="rect">
          <a:avLst/>
        </a:prstGeom>
        <a:solidFill xmlns:a="http://schemas.openxmlformats.org/drawingml/2006/main">
          <a:schemeClr val="accent6"/>
        </a:solidFill>
        <a:ln xmlns:a="http://schemas.openxmlformats.org/drawingml/2006/main" w="9525">
          <a:solidFill>
            <a:schemeClr val="tx2"/>
          </a:solidFill>
        </a:ln>
        <a:effectLst xmlns:a="http://schemas.openxmlformats.org/drawingml/2006/main">
          <a:softEdge rad="31750"/>
        </a:effectLst>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a:solidFill>
                <a:schemeClr val="bg1"/>
              </a:solidFill>
            </a:rPr>
            <a:t>+ 102%</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0D68344-663E-4CC5-B97A-16F912553590}" type="datetimeFigureOut">
              <a:rPr lang="en-US" smtClean="0"/>
              <a:t>1/27/23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2E24C6B-40DE-4EED-BCC6-7BD1A49FBAC8}" type="slidenum">
              <a:rPr lang="en-US" smtClean="0"/>
              <a:t>‹#›</a:t>
            </a:fld>
            <a:endParaRPr lang="en-US"/>
          </a:p>
        </p:txBody>
      </p:sp>
    </p:spTree>
    <p:extLst>
      <p:ext uri="{BB962C8B-B14F-4D97-AF65-F5344CB8AC3E}">
        <p14:creationId xmlns:p14="http://schemas.microsoft.com/office/powerpoint/2010/main" val="28885942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FD3EBB-871C-422F-AA2C-AC867EC34813}" type="datetimeFigureOut">
              <a:rPr lang="en-US" smtClean="0"/>
              <a:t>1/27/23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C0376D-8399-4821-A1CD-1790DFDC77F3}" type="slidenum">
              <a:rPr lang="en-US" smtClean="0"/>
              <a:t>‹#›</a:t>
            </a:fld>
            <a:endParaRPr lang="en-US"/>
          </a:p>
        </p:txBody>
      </p:sp>
    </p:spTree>
    <p:extLst>
      <p:ext uri="{BB962C8B-B14F-4D97-AF65-F5344CB8AC3E}">
        <p14:creationId xmlns:p14="http://schemas.microsoft.com/office/powerpoint/2010/main" val="25404334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AC0376D-8399-4821-A1CD-1790DFDC77F3}" type="slidenum">
              <a:rPr lang="en-US" smtClean="0"/>
              <a:t>1</a:t>
            </a:fld>
            <a:endParaRPr lang="en-US"/>
          </a:p>
        </p:txBody>
      </p:sp>
    </p:spTree>
    <p:extLst>
      <p:ext uri="{BB962C8B-B14F-4D97-AF65-F5344CB8AC3E}">
        <p14:creationId xmlns:p14="http://schemas.microsoft.com/office/powerpoint/2010/main" val="4507578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AC0376D-8399-4821-A1CD-1790DFDC77F3}" type="slidenum">
              <a:rPr lang="en-US" smtClean="0"/>
              <a:t>10</a:t>
            </a:fld>
            <a:endParaRPr lang="en-US"/>
          </a:p>
        </p:txBody>
      </p:sp>
    </p:spTree>
    <p:extLst>
      <p:ext uri="{BB962C8B-B14F-4D97-AF65-F5344CB8AC3E}">
        <p14:creationId xmlns:p14="http://schemas.microsoft.com/office/powerpoint/2010/main" val="39452364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AC0376D-8399-4821-A1CD-1790DFDC77F3}" type="slidenum">
              <a:rPr lang="en-US" smtClean="0"/>
              <a:t>11</a:t>
            </a:fld>
            <a:endParaRPr lang="en-US"/>
          </a:p>
        </p:txBody>
      </p:sp>
    </p:spTree>
    <p:extLst>
      <p:ext uri="{BB962C8B-B14F-4D97-AF65-F5344CB8AC3E}">
        <p14:creationId xmlns:p14="http://schemas.microsoft.com/office/powerpoint/2010/main" val="29920109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AC0376D-8399-4821-A1CD-1790DFDC77F3}" type="slidenum">
              <a:rPr lang="en-US" smtClean="0"/>
              <a:t>12</a:t>
            </a:fld>
            <a:endParaRPr lang="en-US"/>
          </a:p>
        </p:txBody>
      </p:sp>
    </p:spTree>
    <p:extLst>
      <p:ext uri="{BB962C8B-B14F-4D97-AF65-F5344CB8AC3E}">
        <p14:creationId xmlns:p14="http://schemas.microsoft.com/office/powerpoint/2010/main" val="11429158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AC0376D-8399-4821-A1CD-1790DFDC77F3}" type="slidenum">
              <a:rPr lang="en-US" smtClean="0"/>
              <a:t>13</a:t>
            </a:fld>
            <a:endParaRPr lang="en-US"/>
          </a:p>
        </p:txBody>
      </p:sp>
    </p:spTree>
    <p:extLst>
      <p:ext uri="{BB962C8B-B14F-4D97-AF65-F5344CB8AC3E}">
        <p14:creationId xmlns:p14="http://schemas.microsoft.com/office/powerpoint/2010/main" val="13691064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AC0376D-8399-4821-A1CD-1790DFDC77F3}" type="slidenum">
              <a:rPr lang="en-US" smtClean="0"/>
              <a:t>14</a:t>
            </a:fld>
            <a:endParaRPr lang="en-US"/>
          </a:p>
        </p:txBody>
      </p:sp>
    </p:spTree>
    <p:extLst>
      <p:ext uri="{BB962C8B-B14F-4D97-AF65-F5344CB8AC3E}">
        <p14:creationId xmlns:p14="http://schemas.microsoft.com/office/powerpoint/2010/main" val="1177468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AC0376D-8399-4821-A1CD-1790DFDC77F3}" type="slidenum">
              <a:rPr lang="en-US" smtClean="0"/>
              <a:t>15</a:t>
            </a:fld>
            <a:endParaRPr lang="en-US"/>
          </a:p>
        </p:txBody>
      </p:sp>
    </p:spTree>
    <p:extLst>
      <p:ext uri="{BB962C8B-B14F-4D97-AF65-F5344CB8AC3E}">
        <p14:creationId xmlns:p14="http://schemas.microsoft.com/office/powerpoint/2010/main" val="19410127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AC0376D-8399-4821-A1CD-1790DFDC77F3}" type="slidenum">
              <a:rPr lang="en-US" smtClean="0"/>
              <a:t>16</a:t>
            </a:fld>
            <a:endParaRPr lang="en-US"/>
          </a:p>
        </p:txBody>
      </p:sp>
    </p:spTree>
    <p:extLst>
      <p:ext uri="{BB962C8B-B14F-4D97-AF65-F5344CB8AC3E}">
        <p14:creationId xmlns:p14="http://schemas.microsoft.com/office/powerpoint/2010/main" val="39326548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AC0376D-8399-4821-A1CD-1790DFDC77F3}" type="slidenum">
              <a:rPr lang="en-US" smtClean="0"/>
              <a:t>17</a:t>
            </a:fld>
            <a:endParaRPr lang="en-US"/>
          </a:p>
        </p:txBody>
      </p:sp>
    </p:spTree>
    <p:extLst>
      <p:ext uri="{BB962C8B-B14F-4D97-AF65-F5344CB8AC3E}">
        <p14:creationId xmlns:p14="http://schemas.microsoft.com/office/powerpoint/2010/main" val="20983527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AC0376D-8399-4821-A1CD-1790DFDC77F3}" type="slidenum">
              <a:rPr lang="en-US" smtClean="0"/>
              <a:t>18</a:t>
            </a:fld>
            <a:endParaRPr lang="en-US"/>
          </a:p>
        </p:txBody>
      </p:sp>
    </p:spTree>
    <p:extLst>
      <p:ext uri="{BB962C8B-B14F-4D97-AF65-F5344CB8AC3E}">
        <p14:creationId xmlns:p14="http://schemas.microsoft.com/office/powerpoint/2010/main" val="37799379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AC0376D-8399-4821-A1CD-1790DFDC77F3}" type="slidenum">
              <a:rPr lang="en-US" smtClean="0"/>
              <a:t>19</a:t>
            </a:fld>
            <a:endParaRPr lang="en-US"/>
          </a:p>
        </p:txBody>
      </p:sp>
    </p:spTree>
    <p:extLst>
      <p:ext uri="{BB962C8B-B14F-4D97-AF65-F5344CB8AC3E}">
        <p14:creationId xmlns:p14="http://schemas.microsoft.com/office/powerpoint/2010/main" val="20359196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57ECA03-F73F-4458-B24C-E2CB297898F3}" type="slidenum">
              <a:rPr lang="en-US" smtClean="0"/>
              <a:t>2</a:t>
            </a:fld>
            <a:endParaRPr lang="en-US"/>
          </a:p>
        </p:txBody>
      </p:sp>
    </p:spTree>
    <p:extLst>
      <p:ext uri="{BB962C8B-B14F-4D97-AF65-F5344CB8AC3E}">
        <p14:creationId xmlns:p14="http://schemas.microsoft.com/office/powerpoint/2010/main" val="18464037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AC0376D-8399-4821-A1CD-1790DFDC77F3}" type="slidenum">
              <a:rPr lang="en-US" smtClean="0"/>
              <a:t>20</a:t>
            </a:fld>
            <a:endParaRPr lang="en-US"/>
          </a:p>
        </p:txBody>
      </p:sp>
    </p:spTree>
    <p:extLst>
      <p:ext uri="{BB962C8B-B14F-4D97-AF65-F5344CB8AC3E}">
        <p14:creationId xmlns:p14="http://schemas.microsoft.com/office/powerpoint/2010/main" val="28108998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AC0376D-8399-4821-A1CD-1790DFDC77F3}" type="slidenum">
              <a:rPr lang="en-US" smtClean="0"/>
              <a:t>21</a:t>
            </a:fld>
            <a:endParaRPr lang="en-US"/>
          </a:p>
        </p:txBody>
      </p:sp>
    </p:spTree>
    <p:extLst>
      <p:ext uri="{BB962C8B-B14F-4D97-AF65-F5344CB8AC3E}">
        <p14:creationId xmlns:p14="http://schemas.microsoft.com/office/powerpoint/2010/main" val="15487300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AC0376D-8399-4821-A1CD-1790DFDC77F3}" type="slidenum">
              <a:rPr lang="en-US" smtClean="0"/>
              <a:t>22</a:t>
            </a:fld>
            <a:endParaRPr lang="en-US"/>
          </a:p>
        </p:txBody>
      </p:sp>
    </p:spTree>
    <p:extLst>
      <p:ext uri="{BB962C8B-B14F-4D97-AF65-F5344CB8AC3E}">
        <p14:creationId xmlns:p14="http://schemas.microsoft.com/office/powerpoint/2010/main" val="32911945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AC0376D-8399-4821-A1CD-1790DFDC77F3}" type="slidenum">
              <a:rPr lang="en-US" smtClean="0"/>
              <a:t>3</a:t>
            </a:fld>
            <a:endParaRPr lang="en-US"/>
          </a:p>
        </p:txBody>
      </p:sp>
    </p:spTree>
    <p:extLst>
      <p:ext uri="{BB962C8B-B14F-4D97-AF65-F5344CB8AC3E}">
        <p14:creationId xmlns:p14="http://schemas.microsoft.com/office/powerpoint/2010/main" val="42651719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AC0376D-8399-4821-A1CD-1790DFDC77F3}" type="slidenum">
              <a:rPr lang="en-US" smtClean="0"/>
              <a:t>4</a:t>
            </a:fld>
            <a:endParaRPr lang="en-US"/>
          </a:p>
        </p:txBody>
      </p:sp>
    </p:spTree>
    <p:extLst>
      <p:ext uri="{BB962C8B-B14F-4D97-AF65-F5344CB8AC3E}">
        <p14:creationId xmlns:p14="http://schemas.microsoft.com/office/powerpoint/2010/main" val="23216051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AC0376D-8399-4821-A1CD-1790DFDC77F3}" type="slidenum">
              <a:rPr lang="en-US" smtClean="0"/>
              <a:t>5</a:t>
            </a:fld>
            <a:endParaRPr lang="en-US"/>
          </a:p>
        </p:txBody>
      </p:sp>
    </p:spTree>
    <p:extLst>
      <p:ext uri="{BB962C8B-B14F-4D97-AF65-F5344CB8AC3E}">
        <p14:creationId xmlns:p14="http://schemas.microsoft.com/office/powerpoint/2010/main" val="5117243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AC0376D-8399-4821-A1CD-1790DFDC77F3}" type="slidenum">
              <a:rPr lang="en-US" smtClean="0"/>
              <a:t>6</a:t>
            </a:fld>
            <a:endParaRPr lang="en-US"/>
          </a:p>
        </p:txBody>
      </p:sp>
    </p:spTree>
    <p:extLst>
      <p:ext uri="{BB962C8B-B14F-4D97-AF65-F5344CB8AC3E}">
        <p14:creationId xmlns:p14="http://schemas.microsoft.com/office/powerpoint/2010/main" val="28883629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AC0376D-8399-4821-A1CD-1790DFDC77F3}" type="slidenum">
              <a:rPr lang="en-US" smtClean="0"/>
              <a:t>7</a:t>
            </a:fld>
            <a:endParaRPr lang="en-US"/>
          </a:p>
        </p:txBody>
      </p:sp>
    </p:spTree>
    <p:extLst>
      <p:ext uri="{BB962C8B-B14F-4D97-AF65-F5344CB8AC3E}">
        <p14:creationId xmlns:p14="http://schemas.microsoft.com/office/powerpoint/2010/main" val="39450028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AC0376D-8399-4821-A1CD-1790DFDC77F3}" type="slidenum">
              <a:rPr lang="en-US" smtClean="0"/>
              <a:t>8</a:t>
            </a:fld>
            <a:endParaRPr lang="en-US"/>
          </a:p>
        </p:txBody>
      </p:sp>
    </p:spTree>
    <p:extLst>
      <p:ext uri="{BB962C8B-B14F-4D97-AF65-F5344CB8AC3E}">
        <p14:creationId xmlns:p14="http://schemas.microsoft.com/office/powerpoint/2010/main" val="2475938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AC0376D-8399-4821-A1CD-1790DFDC77F3}" type="slidenum">
              <a:rPr lang="en-US" smtClean="0"/>
              <a:t>9</a:t>
            </a:fld>
            <a:endParaRPr lang="en-US"/>
          </a:p>
        </p:txBody>
      </p:sp>
    </p:spTree>
    <p:extLst>
      <p:ext uri="{BB962C8B-B14F-4D97-AF65-F5344CB8AC3E}">
        <p14:creationId xmlns:p14="http://schemas.microsoft.com/office/powerpoint/2010/main" val="36317596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308FD0-C3F1-4AE9-A1AB-5E3AD4BD1CA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88EA818-F316-4999-904D-73530DFFD45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F55BFF2-7253-45AB-AB57-FFB807BFC69A}"/>
              </a:ext>
            </a:extLst>
          </p:cNvPr>
          <p:cNvSpPr>
            <a:spLocks noGrp="1"/>
          </p:cNvSpPr>
          <p:nvPr>
            <p:ph type="dt" sz="half" idx="10"/>
          </p:nvPr>
        </p:nvSpPr>
        <p:spPr/>
        <p:txBody>
          <a:bodyPr/>
          <a:lstStyle/>
          <a:p>
            <a:fld id="{1DEE68F9-66E0-DA46-82C2-BF4A0FCCA4A4}" type="datetime1">
              <a:rPr lang="en-US" smtClean="0"/>
              <a:t>1/27/23</a:t>
            </a:fld>
            <a:endParaRPr lang="en-US"/>
          </a:p>
        </p:txBody>
      </p:sp>
      <p:sp>
        <p:nvSpPr>
          <p:cNvPr id="5" name="Footer Placeholder 4">
            <a:extLst>
              <a:ext uri="{FF2B5EF4-FFF2-40B4-BE49-F238E27FC236}">
                <a16:creationId xmlns:a16="http://schemas.microsoft.com/office/drawing/2014/main" id="{71263A3A-9CBB-4898-844A-96AFCC406A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2EC036-163D-4D0E-BA81-BFB732F490FD}"/>
              </a:ext>
            </a:extLst>
          </p:cNvPr>
          <p:cNvSpPr>
            <a:spLocks noGrp="1"/>
          </p:cNvSpPr>
          <p:nvPr>
            <p:ph type="sldNum" sz="quarter" idx="12"/>
          </p:nvPr>
        </p:nvSpPr>
        <p:spPr/>
        <p:txBody>
          <a:bodyPr/>
          <a:lstStyle/>
          <a:p>
            <a:fld id="{58299760-C039-4184-A38B-B3CC0A342A8F}" type="slidenum">
              <a:rPr lang="en-US" smtClean="0"/>
              <a:t>‹#›</a:t>
            </a:fld>
            <a:endParaRPr lang="en-US"/>
          </a:p>
        </p:txBody>
      </p:sp>
    </p:spTree>
    <p:extLst>
      <p:ext uri="{BB962C8B-B14F-4D97-AF65-F5344CB8AC3E}">
        <p14:creationId xmlns:p14="http://schemas.microsoft.com/office/powerpoint/2010/main" val="4268934716"/>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D9AD4-9380-4800-B867-B577A20FAA8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5BC7E0D-9771-42B6-B775-4F47534C00D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CCAA05-6D6C-4DAF-AA4E-3BC9430833AA}"/>
              </a:ext>
            </a:extLst>
          </p:cNvPr>
          <p:cNvSpPr>
            <a:spLocks noGrp="1"/>
          </p:cNvSpPr>
          <p:nvPr>
            <p:ph type="dt" sz="half" idx="10"/>
          </p:nvPr>
        </p:nvSpPr>
        <p:spPr/>
        <p:txBody>
          <a:bodyPr/>
          <a:lstStyle/>
          <a:p>
            <a:fld id="{8E81CA75-5C11-B545-AB30-5D81E0D36FB1}" type="datetime1">
              <a:rPr lang="en-US" smtClean="0"/>
              <a:t>1/27/23</a:t>
            </a:fld>
            <a:endParaRPr lang="en-US"/>
          </a:p>
        </p:txBody>
      </p:sp>
      <p:sp>
        <p:nvSpPr>
          <p:cNvPr id="5" name="Footer Placeholder 4">
            <a:extLst>
              <a:ext uri="{FF2B5EF4-FFF2-40B4-BE49-F238E27FC236}">
                <a16:creationId xmlns:a16="http://schemas.microsoft.com/office/drawing/2014/main" id="{BDE70057-40F2-44E9-AD38-270CFA7DCC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FB0CFA-4E63-46DB-B957-2296EA1E8FB8}"/>
              </a:ext>
            </a:extLst>
          </p:cNvPr>
          <p:cNvSpPr>
            <a:spLocks noGrp="1"/>
          </p:cNvSpPr>
          <p:nvPr>
            <p:ph type="sldNum" sz="quarter" idx="12"/>
          </p:nvPr>
        </p:nvSpPr>
        <p:spPr/>
        <p:txBody>
          <a:bodyPr/>
          <a:lstStyle/>
          <a:p>
            <a:fld id="{58299760-C039-4184-A38B-B3CC0A342A8F}" type="slidenum">
              <a:rPr lang="en-US" smtClean="0"/>
              <a:t>‹#›</a:t>
            </a:fld>
            <a:endParaRPr lang="en-US"/>
          </a:p>
        </p:txBody>
      </p:sp>
    </p:spTree>
    <p:extLst>
      <p:ext uri="{BB962C8B-B14F-4D97-AF65-F5344CB8AC3E}">
        <p14:creationId xmlns:p14="http://schemas.microsoft.com/office/powerpoint/2010/main" val="3601531232"/>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D8A6D23-1158-41CE-9508-04A378B7203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9EE953C-AD6A-442E-B7C1-7CBDB16617A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5248B4-90CD-4BC9-8E8E-A42CD51D64EB}"/>
              </a:ext>
            </a:extLst>
          </p:cNvPr>
          <p:cNvSpPr>
            <a:spLocks noGrp="1"/>
          </p:cNvSpPr>
          <p:nvPr>
            <p:ph type="dt" sz="half" idx="10"/>
          </p:nvPr>
        </p:nvSpPr>
        <p:spPr/>
        <p:txBody>
          <a:bodyPr/>
          <a:lstStyle/>
          <a:p>
            <a:fld id="{B61BAD22-6FC5-F04C-8FA0-938CB71875B1}" type="datetime1">
              <a:rPr lang="en-US" smtClean="0"/>
              <a:t>1/27/23</a:t>
            </a:fld>
            <a:endParaRPr lang="en-US"/>
          </a:p>
        </p:txBody>
      </p:sp>
      <p:sp>
        <p:nvSpPr>
          <p:cNvPr id="5" name="Footer Placeholder 4">
            <a:extLst>
              <a:ext uri="{FF2B5EF4-FFF2-40B4-BE49-F238E27FC236}">
                <a16:creationId xmlns:a16="http://schemas.microsoft.com/office/drawing/2014/main" id="{22863A12-9C1E-4689-96DE-25714B16CA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57AC5A-C766-4ABA-B38D-89EA9012A522}"/>
              </a:ext>
            </a:extLst>
          </p:cNvPr>
          <p:cNvSpPr>
            <a:spLocks noGrp="1"/>
          </p:cNvSpPr>
          <p:nvPr>
            <p:ph type="sldNum" sz="quarter" idx="12"/>
          </p:nvPr>
        </p:nvSpPr>
        <p:spPr/>
        <p:txBody>
          <a:bodyPr/>
          <a:lstStyle/>
          <a:p>
            <a:fld id="{58299760-C039-4184-A38B-B3CC0A342A8F}" type="slidenum">
              <a:rPr lang="en-US" smtClean="0"/>
              <a:t>‹#›</a:t>
            </a:fld>
            <a:endParaRPr lang="en-US"/>
          </a:p>
        </p:txBody>
      </p:sp>
    </p:spTree>
    <p:extLst>
      <p:ext uri="{BB962C8B-B14F-4D97-AF65-F5344CB8AC3E}">
        <p14:creationId xmlns:p14="http://schemas.microsoft.com/office/powerpoint/2010/main" val="2471431270"/>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2B9C89-34C9-4DF0-A71D-08F4FD8C8EB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649B80C-5858-4736-B070-5BBFBB46DF5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97167C-3B7A-4F62-9FF1-1063B69EFC6B}"/>
              </a:ext>
            </a:extLst>
          </p:cNvPr>
          <p:cNvSpPr>
            <a:spLocks noGrp="1"/>
          </p:cNvSpPr>
          <p:nvPr>
            <p:ph type="dt" sz="half" idx="10"/>
          </p:nvPr>
        </p:nvSpPr>
        <p:spPr/>
        <p:txBody>
          <a:bodyPr/>
          <a:lstStyle/>
          <a:p>
            <a:fld id="{E45A22B0-CCE2-DF41-A4A1-02CC806D4651}" type="datetime1">
              <a:rPr lang="en-US" smtClean="0"/>
              <a:t>1/27/23</a:t>
            </a:fld>
            <a:endParaRPr lang="en-US"/>
          </a:p>
        </p:txBody>
      </p:sp>
      <p:sp>
        <p:nvSpPr>
          <p:cNvPr id="5" name="Footer Placeholder 4">
            <a:extLst>
              <a:ext uri="{FF2B5EF4-FFF2-40B4-BE49-F238E27FC236}">
                <a16:creationId xmlns:a16="http://schemas.microsoft.com/office/drawing/2014/main" id="{499E6D35-1213-4657-89F7-B6E1E37531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8B7D370-F532-4C61-9CCE-520BA58D479B}"/>
              </a:ext>
            </a:extLst>
          </p:cNvPr>
          <p:cNvSpPr>
            <a:spLocks noGrp="1"/>
          </p:cNvSpPr>
          <p:nvPr>
            <p:ph type="sldNum" sz="quarter" idx="12"/>
          </p:nvPr>
        </p:nvSpPr>
        <p:spPr/>
        <p:txBody>
          <a:bodyPr/>
          <a:lstStyle/>
          <a:p>
            <a:fld id="{58299760-C039-4184-A38B-B3CC0A342A8F}" type="slidenum">
              <a:rPr lang="en-US" smtClean="0"/>
              <a:t>‹#›</a:t>
            </a:fld>
            <a:endParaRPr lang="en-US"/>
          </a:p>
        </p:txBody>
      </p:sp>
    </p:spTree>
    <p:extLst>
      <p:ext uri="{BB962C8B-B14F-4D97-AF65-F5344CB8AC3E}">
        <p14:creationId xmlns:p14="http://schemas.microsoft.com/office/powerpoint/2010/main" val="2730115395"/>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5F932-81C6-4CA0-9456-E68FDBEC8BF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F3E33EC-8331-43E9-9925-56557E9288A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6936D4C-8429-4F3B-A4B2-1F782B73B5F2}"/>
              </a:ext>
            </a:extLst>
          </p:cNvPr>
          <p:cNvSpPr>
            <a:spLocks noGrp="1"/>
          </p:cNvSpPr>
          <p:nvPr>
            <p:ph type="dt" sz="half" idx="10"/>
          </p:nvPr>
        </p:nvSpPr>
        <p:spPr/>
        <p:txBody>
          <a:bodyPr/>
          <a:lstStyle/>
          <a:p>
            <a:fld id="{8B1E6B73-807A-EA42-9893-31457B288045}" type="datetime1">
              <a:rPr lang="en-US" smtClean="0"/>
              <a:t>1/27/23</a:t>
            </a:fld>
            <a:endParaRPr lang="en-US"/>
          </a:p>
        </p:txBody>
      </p:sp>
      <p:sp>
        <p:nvSpPr>
          <p:cNvPr id="5" name="Footer Placeholder 4">
            <a:extLst>
              <a:ext uri="{FF2B5EF4-FFF2-40B4-BE49-F238E27FC236}">
                <a16:creationId xmlns:a16="http://schemas.microsoft.com/office/drawing/2014/main" id="{954BA5DD-85B3-417C-8E89-ECB6B8BC6E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B9875F-3EF1-4895-9A22-5347D1839EF2}"/>
              </a:ext>
            </a:extLst>
          </p:cNvPr>
          <p:cNvSpPr>
            <a:spLocks noGrp="1"/>
          </p:cNvSpPr>
          <p:nvPr>
            <p:ph type="sldNum" sz="quarter" idx="12"/>
          </p:nvPr>
        </p:nvSpPr>
        <p:spPr/>
        <p:txBody>
          <a:bodyPr/>
          <a:lstStyle/>
          <a:p>
            <a:fld id="{58299760-C039-4184-A38B-B3CC0A342A8F}" type="slidenum">
              <a:rPr lang="en-US" smtClean="0"/>
              <a:t>‹#›</a:t>
            </a:fld>
            <a:endParaRPr lang="en-US"/>
          </a:p>
        </p:txBody>
      </p:sp>
    </p:spTree>
    <p:extLst>
      <p:ext uri="{BB962C8B-B14F-4D97-AF65-F5344CB8AC3E}">
        <p14:creationId xmlns:p14="http://schemas.microsoft.com/office/powerpoint/2010/main" val="156151790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4F836-761D-430C-B476-66D873B7D5C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BCE2B14-814D-41E6-A21F-0715157060A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B3820F4-EDA4-4B7C-A06B-653A092F7D7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5063B7C-91A5-476F-8335-A90F7D9E6706}"/>
              </a:ext>
            </a:extLst>
          </p:cNvPr>
          <p:cNvSpPr>
            <a:spLocks noGrp="1"/>
          </p:cNvSpPr>
          <p:nvPr>
            <p:ph type="dt" sz="half" idx="10"/>
          </p:nvPr>
        </p:nvSpPr>
        <p:spPr/>
        <p:txBody>
          <a:bodyPr/>
          <a:lstStyle/>
          <a:p>
            <a:fld id="{25C2460E-9598-104A-B1E8-4792BF7F63AB}" type="datetime1">
              <a:rPr lang="en-US" smtClean="0"/>
              <a:t>1/27/23</a:t>
            </a:fld>
            <a:endParaRPr lang="en-US"/>
          </a:p>
        </p:txBody>
      </p:sp>
      <p:sp>
        <p:nvSpPr>
          <p:cNvPr id="6" name="Footer Placeholder 5">
            <a:extLst>
              <a:ext uri="{FF2B5EF4-FFF2-40B4-BE49-F238E27FC236}">
                <a16:creationId xmlns:a16="http://schemas.microsoft.com/office/drawing/2014/main" id="{EA13893D-6393-4426-BFB7-102C2B7CFBB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29D9BE6-C281-4355-98C0-39E32F42538C}"/>
              </a:ext>
            </a:extLst>
          </p:cNvPr>
          <p:cNvSpPr>
            <a:spLocks noGrp="1"/>
          </p:cNvSpPr>
          <p:nvPr>
            <p:ph type="sldNum" sz="quarter" idx="12"/>
          </p:nvPr>
        </p:nvSpPr>
        <p:spPr/>
        <p:txBody>
          <a:bodyPr/>
          <a:lstStyle/>
          <a:p>
            <a:fld id="{58299760-C039-4184-A38B-B3CC0A342A8F}" type="slidenum">
              <a:rPr lang="en-US" smtClean="0"/>
              <a:t>‹#›</a:t>
            </a:fld>
            <a:endParaRPr lang="en-US"/>
          </a:p>
        </p:txBody>
      </p:sp>
    </p:spTree>
    <p:extLst>
      <p:ext uri="{BB962C8B-B14F-4D97-AF65-F5344CB8AC3E}">
        <p14:creationId xmlns:p14="http://schemas.microsoft.com/office/powerpoint/2010/main" val="3831547434"/>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0BD212-BE36-4A82-B05C-DBD016D175E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438FC89-50C0-4F91-A850-DD89718C9C7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451128A-1C3A-45ED-9AE2-B3727D8A256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8414FC5-5C36-457E-870B-734A0FC0747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1BB733E-15E5-4C5C-BC93-2860C2F694C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993AADB-5056-4407-8358-E89F3627552B}"/>
              </a:ext>
            </a:extLst>
          </p:cNvPr>
          <p:cNvSpPr>
            <a:spLocks noGrp="1"/>
          </p:cNvSpPr>
          <p:nvPr>
            <p:ph type="dt" sz="half" idx="10"/>
          </p:nvPr>
        </p:nvSpPr>
        <p:spPr/>
        <p:txBody>
          <a:bodyPr/>
          <a:lstStyle/>
          <a:p>
            <a:fld id="{DB5F79B8-9B2F-9A44-9A20-6F06DA6A7ACC}" type="datetime1">
              <a:rPr lang="en-US" smtClean="0"/>
              <a:t>1/27/23</a:t>
            </a:fld>
            <a:endParaRPr lang="en-US"/>
          </a:p>
        </p:txBody>
      </p:sp>
      <p:sp>
        <p:nvSpPr>
          <p:cNvPr id="8" name="Footer Placeholder 7">
            <a:extLst>
              <a:ext uri="{FF2B5EF4-FFF2-40B4-BE49-F238E27FC236}">
                <a16:creationId xmlns:a16="http://schemas.microsoft.com/office/drawing/2014/main" id="{671D250A-043C-472E-8A99-AB8481E492A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054D9A9-7FB6-444C-99FC-877350E67DFF}"/>
              </a:ext>
            </a:extLst>
          </p:cNvPr>
          <p:cNvSpPr>
            <a:spLocks noGrp="1"/>
          </p:cNvSpPr>
          <p:nvPr>
            <p:ph type="sldNum" sz="quarter" idx="12"/>
          </p:nvPr>
        </p:nvSpPr>
        <p:spPr/>
        <p:txBody>
          <a:bodyPr/>
          <a:lstStyle/>
          <a:p>
            <a:fld id="{58299760-C039-4184-A38B-B3CC0A342A8F}" type="slidenum">
              <a:rPr lang="en-US" smtClean="0"/>
              <a:t>‹#›</a:t>
            </a:fld>
            <a:endParaRPr lang="en-US"/>
          </a:p>
        </p:txBody>
      </p:sp>
    </p:spTree>
    <p:extLst>
      <p:ext uri="{BB962C8B-B14F-4D97-AF65-F5344CB8AC3E}">
        <p14:creationId xmlns:p14="http://schemas.microsoft.com/office/powerpoint/2010/main" val="3765802004"/>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1ACE5-9DCB-4B25-BC63-FFA7DD212BC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4F4B924-CCCA-4F4D-BA92-0B2DF24B0F74}"/>
              </a:ext>
            </a:extLst>
          </p:cNvPr>
          <p:cNvSpPr>
            <a:spLocks noGrp="1"/>
          </p:cNvSpPr>
          <p:nvPr>
            <p:ph type="dt" sz="half" idx="10"/>
          </p:nvPr>
        </p:nvSpPr>
        <p:spPr/>
        <p:txBody>
          <a:bodyPr/>
          <a:lstStyle/>
          <a:p>
            <a:fld id="{32A72C10-C4F8-184A-B2FE-2142A48A39B5}" type="datetime1">
              <a:rPr lang="en-US" smtClean="0"/>
              <a:t>1/27/23</a:t>
            </a:fld>
            <a:endParaRPr lang="en-US"/>
          </a:p>
        </p:txBody>
      </p:sp>
      <p:sp>
        <p:nvSpPr>
          <p:cNvPr id="4" name="Footer Placeholder 3">
            <a:extLst>
              <a:ext uri="{FF2B5EF4-FFF2-40B4-BE49-F238E27FC236}">
                <a16:creationId xmlns:a16="http://schemas.microsoft.com/office/drawing/2014/main" id="{D829BC8C-0DE6-4538-965D-F8509C721FE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34D275D-2BFC-4E75-82FB-B80ABB8C4E13}"/>
              </a:ext>
            </a:extLst>
          </p:cNvPr>
          <p:cNvSpPr>
            <a:spLocks noGrp="1"/>
          </p:cNvSpPr>
          <p:nvPr>
            <p:ph type="sldNum" sz="quarter" idx="12"/>
          </p:nvPr>
        </p:nvSpPr>
        <p:spPr/>
        <p:txBody>
          <a:bodyPr/>
          <a:lstStyle/>
          <a:p>
            <a:fld id="{58299760-C039-4184-A38B-B3CC0A342A8F}" type="slidenum">
              <a:rPr lang="en-US" smtClean="0"/>
              <a:t>‹#›</a:t>
            </a:fld>
            <a:endParaRPr lang="en-US"/>
          </a:p>
        </p:txBody>
      </p:sp>
    </p:spTree>
    <p:extLst>
      <p:ext uri="{BB962C8B-B14F-4D97-AF65-F5344CB8AC3E}">
        <p14:creationId xmlns:p14="http://schemas.microsoft.com/office/powerpoint/2010/main" val="1298212620"/>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6F15BC-7F2D-41C9-BFDC-E0F7F3FE3003}"/>
              </a:ext>
            </a:extLst>
          </p:cNvPr>
          <p:cNvSpPr>
            <a:spLocks noGrp="1"/>
          </p:cNvSpPr>
          <p:nvPr>
            <p:ph type="dt" sz="half" idx="10"/>
          </p:nvPr>
        </p:nvSpPr>
        <p:spPr/>
        <p:txBody>
          <a:bodyPr/>
          <a:lstStyle/>
          <a:p>
            <a:fld id="{388635BE-BF5F-3340-9E68-A16F4FBD0E76}" type="datetime1">
              <a:rPr lang="en-US" smtClean="0"/>
              <a:t>1/27/23</a:t>
            </a:fld>
            <a:endParaRPr lang="en-US"/>
          </a:p>
        </p:txBody>
      </p:sp>
      <p:sp>
        <p:nvSpPr>
          <p:cNvPr id="3" name="Footer Placeholder 2">
            <a:extLst>
              <a:ext uri="{FF2B5EF4-FFF2-40B4-BE49-F238E27FC236}">
                <a16:creationId xmlns:a16="http://schemas.microsoft.com/office/drawing/2014/main" id="{7B292A29-6893-4A8B-8E9D-E2221C1D299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8277153-9B95-4533-A521-FB1CE82345A4}"/>
              </a:ext>
            </a:extLst>
          </p:cNvPr>
          <p:cNvSpPr>
            <a:spLocks noGrp="1"/>
          </p:cNvSpPr>
          <p:nvPr>
            <p:ph type="sldNum" sz="quarter" idx="12"/>
          </p:nvPr>
        </p:nvSpPr>
        <p:spPr/>
        <p:txBody>
          <a:bodyPr/>
          <a:lstStyle/>
          <a:p>
            <a:fld id="{58299760-C039-4184-A38B-B3CC0A342A8F}" type="slidenum">
              <a:rPr lang="en-US" smtClean="0"/>
              <a:t>‹#›</a:t>
            </a:fld>
            <a:endParaRPr lang="en-US"/>
          </a:p>
        </p:txBody>
      </p:sp>
    </p:spTree>
    <p:extLst>
      <p:ext uri="{BB962C8B-B14F-4D97-AF65-F5344CB8AC3E}">
        <p14:creationId xmlns:p14="http://schemas.microsoft.com/office/powerpoint/2010/main" val="3761169653"/>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D6893D-02D4-43AE-9985-51716B77634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FAAB84F-FBB1-4A08-B312-7E69DC73E55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8C1B9D1-4233-410C-8ECB-34B47BD2A2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11B2836-EAFE-4AF0-8558-AD86204A0370}"/>
              </a:ext>
            </a:extLst>
          </p:cNvPr>
          <p:cNvSpPr>
            <a:spLocks noGrp="1"/>
          </p:cNvSpPr>
          <p:nvPr>
            <p:ph type="dt" sz="half" idx="10"/>
          </p:nvPr>
        </p:nvSpPr>
        <p:spPr/>
        <p:txBody>
          <a:bodyPr/>
          <a:lstStyle/>
          <a:p>
            <a:fld id="{8EE4270A-2E09-AA44-8A2B-D53EA221A752}" type="datetime1">
              <a:rPr lang="en-US" smtClean="0"/>
              <a:t>1/27/23</a:t>
            </a:fld>
            <a:endParaRPr lang="en-US"/>
          </a:p>
        </p:txBody>
      </p:sp>
      <p:sp>
        <p:nvSpPr>
          <p:cNvPr id="6" name="Footer Placeholder 5">
            <a:extLst>
              <a:ext uri="{FF2B5EF4-FFF2-40B4-BE49-F238E27FC236}">
                <a16:creationId xmlns:a16="http://schemas.microsoft.com/office/drawing/2014/main" id="{5B135308-5B1A-40AB-AE93-A0B29DCF8B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EFB36AA-2D31-4F5C-8624-34CA65CCB8CA}"/>
              </a:ext>
            </a:extLst>
          </p:cNvPr>
          <p:cNvSpPr>
            <a:spLocks noGrp="1"/>
          </p:cNvSpPr>
          <p:nvPr>
            <p:ph type="sldNum" sz="quarter" idx="12"/>
          </p:nvPr>
        </p:nvSpPr>
        <p:spPr/>
        <p:txBody>
          <a:bodyPr/>
          <a:lstStyle/>
          <a:p>
            <a:fld id="{58299760-C039-4184-A38B-B3CC0A342A8F}" type="slidenum">
              <a:rPr lang="en-US" smtClean="0"/>
              <a:t>‹#›</a:t>
            </a:fld>
            <a:endParaRPr lang="en-US"/>
          </a:p>
        </p:txBody>
      </p:sp>
    </p:spTree>
    <p:extLst>
      <p:ext uri="{BB962C8B-B14F-4D97-AF65-F5344CB8AC3E}">
        <p14:creationId xmlns:p14="http://schemas.microsoft.com/office/powerpoint/2010/main" val="1115799341"/>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9452D-E696-4DF6-AC8A-7EA2C2C8FAD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B9BD2B8-E46F-48DC-8FA1-00328FA3CF6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49B9627-4849-4696-AE37-F011CF8F3B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6CE2F47-DDF3-4621-A8A5-EDAC645F7D25}"/>
              </a:ext>
            </a:extLst>
          </p:cNvPr>
          <p:cNvSpPr>
            <a:spLocks noGrp="1"/>
          </p:cNvSpPr>
          <p:nvPr>
            <p:ph type="dt" sz="half" idx="10"/>
          </p:nvPr>
        </p:nvSpPr>
        <p:spPr/>
        <p:txBody>
          <a:bodyPr/>
          <a:lstStyle/>
          <a:p>
            <a:fld id="{E3659DDC-8E12-C34A-80ED-3454FFE649FA}" type="datetime1">
              <a:rPr lang="en-US" smtClean="0"/>
              <a:t>1/27/23</a:t>
            </a:fld>
            <a:endParaRPr lang="en-US"/>
          </a:p>
        </p:txBody>
      </p:sp>
      <p:sp>
        <p:nvSpPr>
          <p:cNvPr id="6" name="Footer Placeholder 5">
            <a:extLst>
              <a:ext uri="{FF2B5EF4-FFF2-40B4-BE49-F238E27FC236}">
                <a16:creationId xmlns:a16="http://schemas.microsoft.com/office/drawing/2014/main" id="{52B4E822-4950-41AF-86FA-0EE290DFAB0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FD37861-A1AF-4795-B7B7-9FD75904EF9B}"/>
              </a:ext>
            </a:extLst>
          </p:cNvPr>
          <p:cNvSpPr>
            <a:spLocks noGrp="1"/>
          </p:cNvSpPr>
          <p:nvPr>
            <p:ph type="sldNum" sz="quarter" idx="12"/>
          </p:nvPr>
        </p:nvSpPr>
        <p:spPr/>
        <p:txBody>
          <a:bodyPr/>
          <a:lstStyle/>
          <a:p>
            <a:fld id="{58299760-C039-4184-A38B-B3CC0A342A8F}" type="slidenum">
              <a:rPr lang="en-US" smtClean="0"/>
              <a:t>‹#›</a:t>
            </a:fld>
            <a:endParaRPr lang="en-US"/>
          </a:p>
        </p:txBody>
      </p:sp>
    </p:spTree>
    <p:extLst>
      <p:ext uri="{BB962C8B-B14F-4D97-AF65-F5344CB8AC3E}">
        <p14:creationId xmlns:p14="http://schemas.microsoft.com/office/powerpoint/2010/main" val="1437113376"/>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E9CDBCA-DBFD-47FE-89B9-D01D81C239F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177A71C-EBA6-4682-B668-43CDE7C2929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57DF38-9922-4FA9-8028-35B34A76368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DA911E-4082-3D44-A04E-E71AD0B194DA}" type="datetime1">
              <a:rPr lang="en-US" smtClean="0"/>
              <a:t>1/27/23</a:t>
            </a:fld>
            <a:endParaRPr lang="en-US"/>
          </a:p>
        </p:txBody>
      </p:sp>
      <p:sp>
        <p:nvSpPr>
          <p:cNvPr id="5" name="Footer Placeholder 4">
            <a:extLst>
              <a:ext uri="{FF2B5EF4-FFF2-40B4-BE49-F238E27FC236}">
                <a16:creationId xmlns:a16="http://schemas.microsoft.com/office/drawing/2014/main" id="{387BB8B2-7835-416B-A082-13D270032C8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F1D40C5-19A7-4C64-8147-62D8AE416DC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299760-C039-4184-A38B-B3CC0A342A8F}" type="slidenum">
              <a:rPr lang="en-US" smtClean="0"/>
              <a:t>‹#›</a:t>
            </a:fld>
            <a:endParaRPr lang="en-US"/>
          </a:p>
        </p:txBody>
      </p:sp>
    </p:spTree>
    <p:extLst>
      <p:ext uri="{BB962C8B-B14F-4D97-AF65-F5344CB8AC3E}">
        <p14:creationId xmlns:p14="http://schemas.microsoft.com/office/powerpoint/2010/main" val="32685577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4">
            <a:extLst>
              <a:ext uri="{FF2B5EF4-FFF2-40B4-BE49-F238E27FC236}">
                <a16:creationId xmlns:a16="http://schemas.microsoft.com/office/drawing/2014/main" id="{AB5A33B3-516E-498E-98AB-CDD2CC0E073B}"/>
              </a:ext>
            </a:extLst>
          </p:cNvPr>
          <p:cNvSpPr txBox="1"/>
          <p:nvPr/>
        </p:nvSpPr>
        <p:spPr bwMode="ltGray">
          <a:xfrm>
            <a:off x="0" y="239388"/>
            <a:ext cx="12192000" cy="4281714"/>
          </a:xfrm>
          <a:prstGeom prst="rect">
            <a:avLst/>
          </a:prstGeom>
          <a:ln w="3175">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endParaRPr lang="en-US" sz="4800" b="1">
              <a:ln w="9525">
                <a:solidFill>
                  <a:schemeClr val="tx1">
                    <a:alpha val="30000"/>
                  </a:schemeClr>
                </a:solidFill>
                <a:prstDash val="solid"/>
              </a:ln>
              <a:solidFill>
                <a:schemeClr val="bg1"/>
              </a:solidFill>
              <a:effectLst>
                <a:glow rad="139700">
                  <a:srgbClr val="203864">
                    <a:alpha val="48000"/>
                  </a:srgbClr>
                </a:glow>
                <a:outerShdw blurRad="50800" dist="50800" dir="5400000" sx="1000" sy="1000" algn="ctr" rotWithShape="0">
                  <a:srgbClr val="000000">
                    <a:alpha val="43137"/>
                  </a:srgbClr>
                </a:outerShdw>
              </a:effectLst>
              <a:latin typeface="Calibri" panose="020F0502020204030204" pitchFamily="34" charset="0"/>
              <a:cs typeface="Calibri" panose="020F0502020204030204" pitchFamily="34" charset="0"/>
            </a:endParaRPr>
          </a:p>
        </p:txBody>
      </p:sp>
      <p:pic>
        <p:nvPicPr>
          <p:cNvPr id="6" name="Picture 5" descr="Illinois Department of Revenue logo, stacked style, black outline with a transparent background">
            <a:extLst>
              <a:ext uri="{FF2B5EF4-FFF2-40B4-BE49-F238E27FC236}">
                <a16:creationId xmlns:a16="http://schemas.microsoft.com/office/drawing/2014/main" id="{393B65B1-A3B4-4217-81DA-810112FB8D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485" y="5216581"/>
            <a:ext cx="2231251" cy="731520"/>
          </a:xfrm>
          <a:prstGeom prst="rect">
            <a:avLst/>
          </a:prstGeom>
        </p:spPr>
      </p:pic>
      <p:pic>
        <p:nvPicPr>
          <p:cNvPr id="2" name="Picture 1"/>
          <p:cNvPicPr>
            <a:picLocks noChangeAspect="1"/>
          </p:cNvPicPr>
          <p:nvPr/>
        </p:nvPicPr>
        <p:blipFill>
          <a:blip r:embed="rId4"/>
          <a:stretch>
            <a:fillRect/>
          </a:stretch>
        </p:blipFill>
        <p:spPr>
          <a:xfrm>
            <a:off x="1" y="0"/>
            <a:ext cx="12192000" cy="4521102"/>
          </a:xfrm>
          <a:prstGeom prst="rect">
            <a:avLst/>
          </a:prstGeom>
        </p:spPr>
      </p:pic>
      <p:pic>
        <p:nvPicPr>
          <p:cNvPr id="9" name="Picture 8"/>
          <p:cNvPicPr>
            <a:picLocks noChangeAspect="1"/>
          </p:cNvPicPr>
          <p:nvPr/>
        </p:nvPicPr>
        <p:blipFill>
          <a:blip r:embed="rId5"/>
          <a:stretch>
            <a:fillRect/>
          </a:stretch>
        </p:blipFill>
        <p:spPr>
          <a:xfrm>
            <a:off x="3871912" y="5216581"/>
            <a:ext cx="4448175" cy="771525"/>
          </a:xfrm>
          <a:prstGeom prst="rect">
            <a:avLst/>
          </a:prstGeom>
        </p:spPr>
      </p:pic>
      <p:pic>
        <p:nvPicPr>
          <p:cNvPr id="1031" name="Picture 7" descr="Reed Smith LLP"/>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9202301" y="5125141"/>
            <a:ext cx="2096219" cy="82296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3684B018-FBCB-3E44-B568-8C2719359042}"/>
              </a:ext>
            </a:extLst>
          </p:cNvPr>
          <p:cNvSpPr>
            <a:spLocks noGrp="1"/>
          </p:cNvSpPr>
          <p:nvPr>
            <p:ph type="sldNum" sz="quarter" idx="12"/>
          </p:nvPr>
        </p:nvSpPr>
        <p:spPr/>
        <p:txBody>
          <a:bodyPr/>
          <a:lstStyle/>
          <a:p>
            <a:fld id="{58299760-C039-4184-A38B-B3CC0A342A8F}" type="slidenum">
              <a:rPr lang="en-US" smtClean="0"/>
              <a:t>1</a:t>
            </a:fld>
            <a:endParaRPr lang="en-US"/>
          </a:p>
        </p:txBody>
      </p:sp>
    </p:spTree>
    <p:extLst>
      <p:ext uri="{BB962C8B-B14F-4D97-AF65-F5344CB8AC3E}">
        <p14:creationId xmlns:p14="http://schemas.microsoft.com/office/powerpoint/2010/main" val="3651022715"/>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CE9F8-9381-4DC0-8FA6-E8680B7B7D8C}"/>
              </a:ext>
            </a:extLst>
          </p:cNvPr>
          <p:cNvSpPr>
            <a:spLocks noGrp="1"/>
          </p:cNvSpPr>
          <p:nvPr>
            <p:ph type="title"/>
          </p:nvPr>
        </p:nvSpPr>
        <p:spPr/>
        <p:txBody>
          <a:bodyPr/>
          <a:lstStyle/>
          <a:p>
            <a:r>
              <a:rPr lang="en-US"/>
              <a:t>Rulemaking – Some Regarding Sales Tax</a:t>
            </a:r>
          </a:p>
        </p:txBody>
      </p:sp>
      <p:sp>
        <p:nvSpPr>
          <p:cNvPr id="3" name="Content Placeholder 2">
            <a:extLst>
              <a:ext uri="{FF2B5EF4-FFF2-40B4-BE49-F238E27FC236}">
                <a16:creationId xmlns:a16="http://schemas.microsoft.com/office/drawing/2014/main" id="{5F085017-DB2C-46C9-B1A3-7B29EEB15A1C}"/>
              </a:ext>
            </a:extLst>
          </p:cNvPr>
          <p:cNvSpPr>
            <a:spLocks noGrp="1"/>
          </p:cNvSpPr>
          <p:nvPr>
            <p:ph idx="1"/>
          </p:nvPr>
        </p:nvSpPr>
        <p:spPr/>
        <p:txBody>
          <a:bodyPr>
            <a:normAutofit/>
          </a:bodyPr>
          <a:lstStyle/>
          <a:p>
            <a:pPr>
              <a:buFont typeface="Wingdings" panose="05000000000000000000" pitchFamily="2" charset="2"/>
              <a:buChar char="Ø"/>
            </a:pPr>
            <a:r>
              <a:rPr lang="en-US"/>
              <a:t>86 IAC 130.425, 130.455, 150.201, 150.1101, 151.105 – Trade-in Allowances</a:t>
            </a:r>
          </a:p>
          <a:p>
            <a:pPr lvl="1">
              <a:buFont typeface="Wingdings" panose="05000000000000000000" pitchFamily="2" charset="2"/>
              <a:buChar char="Ø"/>
            </a:pPr>
            <a:r>
              <a:rPr lang="en-US"/>
              <a:t>Removes the $10,000 cap on vehicle trade-ins and increases vehicle use tax due on private vehicle sales</a:t>
            </a:r>
          </a:p>
          <a:p>
            <a:pPr lvl="1">
              <a:buFont typeface="Wingdings" panose="05000000000000000000" pitchFamily="2" charset="2"/>
              <a:buChar char="Ø"/>
            </a:pPr>
            <a:r>
              <a:rPr lang="en-US"/>
              <a:t>Effective October 25, 2022</a:t>
            </a:r>
          </a:p>
          <a:p>
            <a:pPr marL="457200" lvl="1" indent="0">
              <a:buNone/>
            </a:pPr>
            <a:endParaRPr lang="en-US"/>
          </a:p>
          <a:p>
            <a:pPr>
              <a:buFont typeface="Wingdings" panose="05000000000000000000" pitchFamily="2" charset="2"/>
              <a:buChar char="Ø"/>
            </a:pPr>
            <a:r>
              <a:rPr lang="en-US"/>
              <a:t>89 IAC 140.1601 – Bulk Sales</a:t>
            </a:r>
          </a:p>
          <a:p>
            <a:pPr lvl="1">
              <a:buFont typeface="Wingdings" panose="05000000000000000000" pitchFamily="2" charset="2"/>
              <a:buChar char="Ø"/>
            </a:pPr>
            <a:r>
              <a:rPr lang="en-US"/>
              <a:t>Implements P.A. 100-1171 which, effective January 4, 2019, changed the requirements for Taxpayers making Bulk Sales.  </a:t>
            </a:r>
          </a:p>
          <a:p>
            <a:pPr>
              <a:buFont typeface="Wingdings" panose="05000000000000000000" pitchFamily="2" charset="2"/>
              <a:buChar char="Ø"/>
            </a:pPr>
            <a:endParaRPr lang="en-US"/>
          </a:p>
          <a:p>
            <a:pPr>
              <a:buFont typeface="Wingdings" panose="05000000000000000000" pitchFamily="2" charset="2"/>
              <a:buChar char="Ø"/>
            </a:pPr>
            <a:endParaRPr lang="en-US"/>
          </a:p>
          <a:p>
            <a:pPr marL="457200" lvl="1" indent="0">
              <a:buNone/>
            </a:pPr>
            <a:endParaRPr lang="en-US"/>
          </a:p>
          <a:p>
            <a:pPr marL="0" indent="0">
              <a:buNone/>
            </a:pPr>
            <a:endParaRPr lang="en-US"/>
          </a:p>
          <a:p>
            <a:pPr>
              <a:buFont typeface="Wingdings" panose="05000000000000000000" pitchFamily="2" charset="2"/>
              <a:buChar char="Ø"/>
            </a:pPr>
            <a:endParaRPr lang="en-US"/>
          </a:p>
        </p:txBody>
      </p:sp>
      <p:sp>
        <p:nvSpPr>
          <p:cNvPr id="4" name="Slide Number Placeholder 3">
            <a:extLst>
              <a:ext uri="{FF2B5EF4-FFF2-40B4-BE49-F238E27FC236}">
                <a16:creationId xmlns:a16="http://schemas.microsoft.com/office/drawing/2014/main" id="{5207FC5E-93A0-3F45-BCB8-88DEFF70B52D}"/>
              </a:ext>
            </a:extLst>
          </p:cNvPr>
          <p:cNvSpPr>
            <a:spLocks noGrp="1"/>
          </p:cNvSpPr>
          <p:nvPr>
            <p:ph type="sldNum" sz="quarter" idx="12"/>
          </p:nvPr>
        </p:nvSpPr>
        <p:spPr/>
        <p:txBody>
          <a:bodyPr/>
          <a:lstStyle/>
          <a:p>
            <a:fld id="{58299760-C039-4184-A38B-B3CC0A342A8F}" type="slidenum">
              <a:rPr lang="en-US" smtClean="0"/>
              <a:t>10</a:t>
            </a:fld>
            <a:endParaRPr lang="en-US"/>
          </a:p>
        </p:txBody>
      </p:sp>
    </p:spTree>
    <p:extLst>
      <p:ext uri="{BB962C8B-B14F-4D97-AF65-F5344CB8AC3E}">
        <p14:creationId xmlns:p14="http://schemas.microsoft.com/office/powerpoint/2010/main" val="3903725867"/>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CE9F8-9381-4DC0-8FA6-E8680B7B7D8C}"/>
              </a:ext>
            </a:extLst>
          </p:cNvPr>
          <p:cNvSpPr>
            <a:spLocks noGrp="1"/>
          </p:cNvSpPr>
          <p:nvPr>
            <p:ph type="title"/>
          </p:nvPr>
        </p:nvSpPr>
        <p:spPr/>
        <p:txBody>
          <a:bodyPr/>
          <a:lstStyle/>
          <a:p>
            <a:r>
              <a:rPr lang="en-US"/>
              <a:t>Rulemaking – Some Regarding Sales Tax</a:t>
            </a:r>
          </a:p>
        </p:txBody>
      </p:sp>
      <p:sp>
        <p:nvSpPr>
          <p:cNvPr id="3" name="Content Placeholder 2">
            <a:extLst>
              <a:ext uri="{FF2B5EF4-FFF2-40B4-BE49-F238E27FC236}">
                <a16:creationId xmlns:a16="http://schemas.microsoft.com/office/drawing/2014/main" id="{5F085017-DB2C-46C9-B1A3-7B29EEB15A1C}"/>
              </a:ext>
            </a:extLst>
          </p:cNvPr>
          <p:cNvSpPr>
            <a:spLocks noGrp="1"/>
          </p:cNvSpPr>
          <p:nvPr>
            <p:ph idx="1"/>
          </p:nvPr>
        </p:nvSpPr>
        <p:spPr/>
        <p:txBody>
          <a:bodyPr>
            <a:normAutofit/>
          </a:bodyPr>
          <a:lstStyle/>
          <a:p>
            <a:pPr>
              <a:buFont typeface="Wingdings" panose="05000000000000000000" pitchFamily="2" charset="2"/>
              <a:buChar char="Ø"/>
            </a:pPr>
            <a:r>
              <a:rPr lang="en-US"/>
              <a:t>86 IAC 130.1520, 140.1420, 150.1420, 160.151 – Verified Credits</a:t>
            </a:r>
          </a:p>
          <a:p>
            <a:pPr lvl="1">
              <a:buFont typeface="Wingdings" panose="05000000000000000000" pitchFamily="2" charset="2"/>
              <a:buChar char="Ø"/>
            </a:pPr>
            <a:r>
              <a:rPr lang="en-US"/>
              <a:t>Allows verified credits to be converted into credit memoranda at any time</a:t>
            </a:r>
          </a:p>
          <a:p>
            <a:pPr lvl="1">
              <a:buFont typeface="Wingdings" panose="05000000000000000000" pitchFamily="2" charset="2"/>
              <a:buChar char="Ø"/>
            </a:pPr>
            <a:r>
              <a:rPr lang="en-US"/>
              <a:t>Effective November 1, 2022 </a:t>
            </a:r>
          </a:p>
          <a:p>
            <a:pPr marL="0" indent="0">
              <a:buNone/>
            </a:pPr>
            <a:endParaRPr lang="en-US"/>
          </a:p>
          <a:p>
            <a:pPr>
              <a:buFont typeface="Wingdings" panose="05000000000000000000" pitchFamily="2" charset="2"/>
              <a:buChar char="Ø"/>
            </a:pPr>
            <a:endParaRPr lang="en-US"/>
          </a:p>
          <a:p>
            <a:pPr marL="457200" lvl="1" indent="0">
              <a:buNone/>
            </a:pPr>
            <a:endParaRPr lang="en-US"/>
          </a:p>
          <a:p>
            <a:pPr marL="0" indent="0">
              <a:buNone/>
            </a:pPr>
            <a:endParaRPr lang="en-US"/>
          </a:p>
          <a:p>
            <a:pPr>
              <a:buFont typeface="Wingdings" panose="05000000000000000000" pitchFamily="2" charset="2"/>
              <a:buChar char="Ø"/>
            </a:pPr>
            <a:endParaRPr lang="en-US"/>
          </a:p>
        </p:txBody>
      </p:sp>
      <p:sp>
        <p:nvSpPr>
          <p:cNvPr id="4" name="Slide Number Placeholder 3">
            <a:extLst>
              <a:ext uri="{FF2B5EF4-FFF2-40B4-BE49-F238E27FC236}">
                <a16:creationId xmlns:a16="http://schemas.microsoft.com/office/drawing/2014/main" id="{05A20653-539B-8843-A472-E0C451C154F4}"/>
              </a:ext>
            </a:extLst>
          </p:cNvPr>
          <p:cNvSpPr>
            <a:spLocks noGrp="1"/>
          </p:cNvSpPr>
          <p:nvPr>
            <p:ph type="sldNum" sz="quarter" idx="12"/>
          </p:nvPr>
        </p:nvSpPr>
        <p:spPr/>
        <p:txBody>
          <a:bodyPr/>
          <a:lstStyle/>
          <a:p>
            <a:fld id="{58299760-C039-4184-A38B-B3CC0A342A8F}" type="slidenum">
              <a:rPr lang="en-US" smtClean="0"/>
              <a:t>11</a:t>
            </a:fld>
            <a:endParaRPr lang="en-US"/>
          </a:p>
        </p:txBody>
      </p:sp>
    </p:spTree>
    <p:extLst>
      <p:ext uri="{BB962C8B-B14F-4D97-AF65-F5344CB8AC3E}">
        <p14:creationId xmlns:p14="http://schemas.microsoft.com/office/powerpoint/2010/main" val="2638406227"/>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Illinois Court Cases </a:t>
            </a:r>
          </a:p>
        </p:txBody>
      </p:sp>
      <p:sp>
        <p:nvSpPr>
          <p:cNvPr id="3" name="Content Placeholder 2"/>
          <p:cNvSpPr>
            <a:spLocks noGrp="1"/>
          </p:cNvSpPr>
          <p:nvPr>
            <p:ph idx="1"/>
          </p:nvPr>
        </p:nvSpPr>
        <p:spPr>
          <a:xfrm>
            <a:off x="838200" y="1860460"/>
            <a:ext cx="10515600" cy="4351338"/>
          </a:xfrm>
        </p:spPr>
        <p:txBody>
          <a:bodyPr>
            <a:normAutofit fontScale="85000" lnSpcReduction="20000"/>
          </a:bodyPr>
          <a:lstStyle/>
          <a:p>
            <a:pPr>
              <a:spcAft>
                <a:spcPts val="1200"/>
              </a:spcAft>
              <a:buFont typeface="Wingdings" panose="05000000000000000000" pitchFamily="2" charset="2"/>
              <a:buChar char="Ø"/>
            </a:pPr>
            <a:r>
              <a:rPr lang="en-US"/>
              <a:t>Marathon Petroleum Co. LP v. Cook County Dep’t of Revenue, 2022 IL App (1</a:t>
            </a:r>
            <a:r>
              <a:rPr lang="en-US" baseline="30000"/>
              <a:t>st</a:t>
            </a:r>
            <a:r>
              <a:rPr lang="en-US"/>
              <a:t>) 210635, Dec. 30, 2022</a:t>
            </a:r>
          </a:p>
          <a:p>
            <a:pPr lvl="1">
              <a:spcAft>
                <a:spcPts val="1200"/>
              </a:spcAft>
              <a:buFont typeface="Wingdings" panose="05000000000000000000" pitchFamily="2" charset="2"/>
              <a:buChar char="Ø"/>
            </a:pPr>
            <a:r>
              <a:rPr lang="en-US"/>
              <a:t>Cook County Retail Sale of Gasoline and Diesel Tax Ordinance applies to book-out transactions, Reasonable Cause supports abatement of penalties</a:t>
            </a:r>
          </a:p>
          <a:p>
            <a:pPr>
              <a:spcAft>
                <a:spcPts val="1200"/>
              </a:spcAft>
              <a:buFont typeface="Wingdings" panose="05000000000000000000" pitchFamily="2" charset="2"/>
              <a:buChar char="Ø"/>
            </a:pPr>
            <a:r>
              <a:rPr lang="en-US"/>
              <a:t>Hurlbert v. Edmonds, 2022 IL App (4</a:t>
            </a:r>
            <a:r>
              <a:rPr lang="en-US" baseline="30000"/>
              <a:t>th</a:t>
            </a:r>
            <a:r>
              <a:rPr lang="en-US"/>
              <a:t>) 220204, Nov. 30, 2022</a:t>
            </a:r>
          </a:p>
          <a:p>
            <a:pPr lvl="1">
              <a:spcAft>
                <a:spcPts val="1200"/>
              </a:spcAft>
              <a:buFont typeface="Wingdings" panose="05000000000000000000" pitchFamily="2" charset="2"/>
              <a:buChar char="Ø"/>
            </a:pPr>
            <a:r>
              <a:rPr lang="en-US"/>
              <a:t>Freedom of Information Act request– Exemption to disclosure of data if providing data, most recent county tax map, to commercial requester could be reasonably expected to produce a private gain or a public loss</a:t>
            </a:r>
          </a:p>
          <a:p>
            <a:pPr>
              <a:spcAft>
                <a:spcPts val="1200"/>
              </a:spcAft>
              <a:buFont typeface="Wingdings" panose="05000000000000000000" pitchFamily="2" charset="2"/>
              <a:buChar char="Ø"/>
            </a:pPr>
            <a:r>
              <a:rPr lang="en-US"/>
              <a:t>RN Acquisition, LLC v. Paccar Leasing Comp., 2022 IL App (1</a:t>
            </a:r>
            <a:r>
              <a:rPr lang="en-US" baseline="30000"/>
              <a:t>st</a:t>
            </a:r>
            <a:r>
              <a:rPr lang="en-US"/>
              <a:t>) 211314, Nov. 9, 2022</a:t>
            </a:r>
          </a:p>
          <a:p>
            <a:pPr lvl="1">
              <a:spcAft>
                <a:spcPts val="1200"/>
              </a:spcAft>
              <a:buFont typeface="Wingdings" panose="05000000000000000000" pitchFamily="2" charset="2"/>
              <a:buChar char="Ø"/>
            </a:pPr>
            <a:r>
              <a:rPr lang="en-US"/>
              <a:t>Chicago Personal Property Lease Transaction Tax is not an ad valorem tax or a local sales tax</a:t>
            </a:r>
          </a:p>
          <a:p>
            <a:pPr lvl="1">
              <a:spcAft>
                <a:spcPts val="1200"/>
              </a:spcAft>
              <a:buFont typeface="Wingdings" panose="05000000000000000000" pitchFamily="2" charset="2"/>
              <a:buChar char="Ø"/>
            </a:pPr>
            <a:endParaRPr lang="en-US"/>
          </a:p>
          <a:p>
            <a:endParaRPr lang="en-US"/>
          </a:p>
          <a:p>
            <a:endParaRPr lang="en-US"/>
          </a:p>
        </p:txBody>
      </p:sp>
      <p:sp>
        <p:nvSpPr>
          <p:cNvPr id="4" name="Slide Number Placeholder 3">
            <a:extLst>
              <a:ext uri="{FF2B5EF4-FFF2-40B4-BE49-F238E27FC236}">
                <a16:creationId xmlns:a16="http://schemas.microsoft.com/office/drawing/2014/main" id="{2A794EF0-C1D4-944C-8337-52759AAF607A}"/>
              </a:ext>
            </a:extLst>
          </p:cNvPr>
          <p:cNvSpPr>
            <a:spLocks noGrp="1"/>
          </p:cNvSpPr>
          <p:nvPr>
            <p:ph type="sldNum" sz="quarter" idx="12"/>
          </p:nvPr>
        </p:nvSpPr>
        <p:spPr/>
        <p:txBody>
          <a:bodyPr/>
          <a:lstStyle/>
          <a:p>
            <a:fld id="{58299760-C039-4184-A38B-B3CC0A342A8F}" type="slidenum">
              <a:rPr lang="en-US" smtClean="0"/>
              <a:t>12</a:t>
            </a:fld>
            <a:endParaRPr lang="en-US"/>
          </a:p>
        </p:txBody>
      </p:sp>
    </p:spTree>
    <p:extLst>
      <p:ext uri="{BB962C8B-B14F-4D97-AF65-F5344CB8AC3E}">
        <p14:creationId xmlns:p14="http://schemas.microsoft.com/office/powerpoint/2010/main" val="354319985"/>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C9E140-C997-4DBD-8C25-C8242CE87B6B}"/>
              </a:ext>
            </a:extLst>
          </p:cNvPr>
          <p:cNvSpPr>
            <a:spLocks noGrp="1"/>
          </p:cNvSpPr>
          <p:nvPr>
            <p:ph type="title"/>
          </p:nvPr>
        </p:nvSpPr>
        <p:spPr/>
        <p:txBody>
          <a:bodyPr/>
          <a:lstStyle/>
          <a:p>
            <a:r>
              <a:rPr lang="en-US"/>
              <a:t>Illinois Independent Tax Tribunal Decisions</a:t>
            </a:r>
          </a:p>
        </p:txBody>
      </p:sp>
      <p:sp>
        <p:nvSpPr>
          <p:cNvPr id="3" name="Content Placeholder 2">
            <a:extLst>
              <a:ext uri="{FF2B5EF4-FFF2-40B4-BE49-F238E27FC236}">
                <a16:creationId xmlns:a16="http://schemas.microsoft.com/office/drawing/2014/main" id="{4B16B29F-E128-4176-8FC7-8BD05133E233}"/>
              </a:ext>
            </a:extLst>
          </p:cNvPr>
          <p:cNvSpPr>
            <a:spLocks noGrp="1"/>
          </p:cNvSpPr>
          <p:nvPr>
            <p:ph idx="1"/>
          </p:nvPr>
        </p:nvSpPr>
        <p:spPr/>
        <p:txBody>
          <a:bodyPr/>
          <a:lstStyle/>
          <a:p>
            <a:pPr>
              <a:buFont typeface="Wingdings" panose="05000000000000000000" pitchFamily="2" charset="2"/>
              <a:buChar char="Ø"/>
            </a:pPr>
            <a:r>
              <a:rPr lang="en-US"/>
              <a:t>Midwest Medical Equipment Solutions, Inc.</a:t>
            </a:r>
          </a:p>
          <a:p>
            <a:pPr lvl="1">
              <a:buFont typeface="Wingdings" panose="05000000000000000000" pitchFamily="2" charset="2"/>
              <a:buChar char="Ø"/>
            </a:pPr>
            <a:r>
              <a:rPr lang="en-US"/>
              <a:t>17 TT 120; 21 TT 77 (September 6, 2022)</a:t>
            </a:r>
          </a:p>
          <a:p>
            <a:pPr lvl="1">
              <a:buFont typeface="Wingdings" panose="05000000000000000000" pitchFamily="2" charset="2"/>
              <a:buChar char="Ø"/>
            </a:pPr>
            <a:r>
              <a:rPr lang="en-US"/>
              <a:t>Products sold to Medicaid managed care organization do not qualify for exemption for sales made to a governmental body</a:t>
            </a:r>
          </a:p>
          <a:p>
            <a:pPr>
              <a:buFont typeface="Wingdings" panose="05000000000000000000" pitchFamily="2" charset="2"/>
              <a:buChar char="Ø"/>
            </a:pPr>
            <a:r>
              <a:rPr lang="en-US"/>
              <a:t>Mitutoyo America Corporation </a:t>
            </a:r>
          </a:p>
          <a:p>
            <a:pPr lvl="1">
              <a:buFont typeface="Wingdings" panose="05000000000000000000" pitchFamily="2" charset="2"/>
              <a:buChar char="Ø"/>
            </a:pPr>
            <a:r>
              <a:rPr lang="en-US"/>
              <a:t>21 TT 133 (September 7, 2022)</a:t>
            </a:r>
          </a:p>
          <a:p>
            <a:pPr lvl="1">
              <a:buFont typeface="Wingdings" panose="05000000000000000000" pitchFamily="2" charset="2"/>
              <a:buChar char="Ø"/>
            </a:pPr>
            <a:r>
              <a:rPr lang="en-US"/>
              <a:t>Taxpayer provided sufficient proof that refund claim was timely filed</a:t>
            </a:r>
          </a:p>
          <a:p>
            <a:pPr>
              <a:buFont typeface="Wingdings" panose="05000000000000000000" pitchFamily="2" charset="2"/>
              <a:buChar char="Ø"/>
            </a:pPr>
            <a:r>
              <a:rPr lang="en-US"/>
              <a:t>PepsiCo Inc. &amp; Affiliates </a:t>
            </a:r>
          </a:p>
          <a:p>
            <a:pPr lvl="1">
              <a:buFont typeface="Wingdings" panose="05000000000000000000" pitchFamily="2" charset="2"/>
              <a:buChar char="Ø"/>
            </a:pPr>
            <a:r>
              <a:rPr lang="en-US"/>
              <a:t>16 TT 82; 17 TT16 (September 12, 2022)</a:t>
            </a:r>
          </a:p>
          <a:p>
            <a:pPr lvl="1">
              <a:buFont typeface="Wingdings" panose="05000000000000000000" pitchFamily="2" charset="2"/>
              <a:buChar char="Ø"/>
            </a:pPr>
            <a:r>
              <a:rPr lang="en-US"/>
              <a:t>Taxpayer did not establish reasonable cause for abatement of penalties</a:t>
            </a:r>
          </a:p>
        </p:txBody>
      </p:sp>
      <p:sp>
        <p:nvSpPr>
          <p:cNvPr id="4" name="Slide Number Placeholder 3">
            <a:extLst>
              <a:ext uri="{FF2B5EF4-FFF2-40B4-BE49-F238E27FC236}">
                <a16:creationId xmlns:a16="http://schemas.microsoft.com/office/drawing/2014/main" id="{E04772B7-AB5C-904D-B70C-1DB844FECA35}"/>
              </a:ext>
            </a:extLst>
          </p:cNvPr>
          <p:cNvSpPr>
            <a:spLocks noGrp="1"/>
          </p:cNvSpPr>
          <p:nvPr>
            <p:ph type="sldNum" sz="quarter" idx="12"/>
          </p:nvPr>
        </p:nvSpPr>
        <p:spPr/>
        <p:txBody>
          <a:bodyPr/>
          <a:lstStyle/>
          <a:p>
            <a:fld id="{58299760-C039-4184-A38B-B3CC0A342A8F}" type="slidenum">
              <a:rPr lang="en-US" smtClean="0"/>
              <a:t>13</a:t>
            </a:fld>
            <a:endParaRPr lang="en-US"/>
          </a:p>
        </p:txBody>
      </p:sp>
    </p:spTree>
    <p:extLst>
      <p:ext uri="{BB962C8B-B14F-4D97-AF65-F5344CB8AC3E}">
        <p14:creationId xmlns:p14="http://schemas.microsoft.com/office/powerpoint/2010/main" val="942478999"/>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59172"/>
          </a:xfrm>
        </p:spPr>
        <p:txBody>
          <a:bodyPr/>
          <a:lstStyle/>
          <a:p>
            <a:r>
              <a:rPr lang="en-US"/>
              <a:t>Illinois Independent Tax Tribunal Decisions</a:t>
            </a:r>
          </a:p>
        </p:txBody>
      </p:sp>
      <p:sp>
        <p:nvSpPr>
          <p:cNvPr id="3" name="Content Placeholder 2"/>
          <p:cNvSpPr>
            <a:spLocks noGrp="1"/>
          </p:cNvSpPr>
          <p:nvPr>
            <p:ph idx="1"/>
          </p:nvPr>
        </p:nvSpPr>
        <p:spPr/>
        <p:txBody>
          <a:bodyPr/>
          <a:lstStyle/>
          <a:p>
            <a:pPr>
              <a:buFont typeface="Wingdings" panose="05000000000000000000" pitchFamily="2" charset="2"/>
              <a:buChar char="Ø"/>
            </a:pPr>
            <a:r>
              <a:rPr lang="en-US"/>
              <a:t>Greenblatt v. Ill. Dep’t of Rev.</a:t>
            </a:r>
          </a:p>
          <a:p>
            <a:pPr lvl="1">
              <a:buFont typeface="Wingdings" panose="05000000000000000000" pitchFamily="2" charset="2"/>
              <a:buChar char="Ø"/>
            </a:pPr>
            <a:r>
              <a:rPr lang="en-US"/>
              <a:t>19 TT 104 (November 14, 2022)</a:t>
            </a:r>
          </a:p>
          <a:p>
            <a:pPr lvl="1">
              <a:spcAft>
                <a:spcPts val="600"/>
              </a:spcAft>
              <a:buFont typeface="Wingdings" panose="05000000000000000000" pitchFamily="2" charset="2"/>
              <a:buChar char="Ø"/>
            </a:pPr>
            <a:r>
              <a:rPr lang="en-US"/>
              <a:t>Notice of Deficiency vacated as Taxpayer did not appear to receive IRS notification of federal change for tax year at issue.</a:t>
            </a:r>
          </a:p>
          <a:p>
            <a:pPr>
              <a:buFont typeface="Wingdings" panose="05000000000000000000" pitchFamily="2" charset="2"/>
              <a:buChar char="Ø"/>
            </a:pPr>
            <a:r>
              <a:rPr lang="en-US"/>
              <a:t>American Aviation Supply, LLC v. Ill. Dep’t of Rev.</a:t>
            </a:r>
          </a:p>
          <a:p>
            <a:pPr lvl="1">
              <a:buFont typeface="Wingdings" panose="05000000000000000000" pitchFamily="2" charset="2"/>
              <a:buChar char="Ø"/>
            </a:pPr>
            <a:r>
              <a:rPr lang="en-US"/>
              <a:t>21 TT 27, 21 TT 54 (January 3, 2023)</a:t>
            </a:r>
          </a:p>
          <a:p>
            <a:pPr lvl="1">
              <a:buFont typeface="Wingdings" panose="05000000000000000000" pitchFamily="2" charset="2"/>
              <a:buChar char="Ø"/>
            </a:pPr>
            <a:r>
              <a:rPr lang="en-US"/>
              <a:t>Taxpayer not entitled to claim the expanded temporary storage exemption on the sale of its aviation fuel as all of the fuel loaded into the airplanes’ fuel tanks was taxable not just that portion burned-off flying over Illinois.</a:t>
            </a:r>
          </a:p>
        </p:txBody>
      </p:sp>
      <p:sp>
        <p:nvSpPr>
          <p:cNvPr id="4" name="Slide Number Placeholder 3">
            <a:extLst>
              <a:ext uri="{FF2B5EF4-FFF2-40B4-BE49-F238E27FC236}">
                <a16:creationId xmlns:a16="http://schemas.microsoft.com/office/drawing/2014/main" id="{DAF60A48-06C6-8B47-B7F5-8D69D7266543}"/>
              </a:ext>
            </a:extLst>
          </p:cNvPr>
          <p:cNvSpPr>
            <a:spLocks noGrp="1"/>
          </p:cNvSpPr>
          <p:nvPr>
            <p:ph type="sldNum" sz="quarter" idx="12"/>
          </p:nvPr>
        </p:nvSpPr>
        <p:spPr/>
        <p:txBody>
          <a:bodyPr/>
          <a:lstStyle/>
          <a:p>
            <a:fld id="{58299760-C039-4184-A38B-B3CC0A342A8F}" type="slidenum">
              <a:rPr lang="en-US" smtClean="0"/>
              <a:t>14</a:t>
            </a:fld>
            <a:endParaRPr lang="en-US"/>
          </a:p>
        </p:txBody>
      </p:sp>
    </p:spTree>
    <p:extLst>
      <p:ext uri="{BB962C8B-B14F-4D97-AF65-F5344CB8AC3E}">
        <p14:creationId xmlns:p14="http://schemas.microsoft.com/office/powerpoint/2010/main" val="2413765654"/>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D9B9BC-0326-4D2D-A3A9-7004EA3D5B66}"/>
              </a:ext>
            </a:extLst>
          </p:cNvPr>
          <p:cNvSpPr>
            <a:spLocks noGrp="1"/>
          </p:cNvSpPr>
          <p:nvPr>
            <p:ph type="title"/>
          </p:nvPr>
        </p:nvSpPr>
        <p:spPr/>
        <p:txBody>
          <a:bodyPr/>
          <a:lstStyle/>
          <a:p>
            <a:r>
              <a:rPr lang="en-US"/>
              <a:t>Partnership developments</a:t>
            </a:r>
          </a:p>
        </p:txBody>
      </p:sp>
      <p:sp>
        <p:nvSpPr>
          <p:cNvPr id="3" name="Content Placeholder 2">
            <a:extLst>
              <a:ext uri="{FF2B5EF4-FFF2-40B4-BE49-F238E27FC236}">
                <a16:creationId xmlns:a16="http://schemas.microsoft.com/office/drawing/2014/main" id="{46423B97-214E-40EC-9BE4-3A0F80994F4F}"/>
              </a:ext>
            </a:extLst>
          </p:cNvPr>
          <p:cNvSpPr>
            <a:spLocks noGrp="1"/>
          </p:cNvSpPr>
          <p:nvPr>
            <p:ph idx="1"/>
          </p:nvPr>
        </p:nvSpPr>
        <p:spPr/>
        <p:txBody>
          <a:bodyPr/>
          <a:lstStyle/>
          <a:p>
            <a:r>
              <a:rPr lang="en-US"/>
              <a:t>Pass Through Entity tax</a:t>
            </a:r>
          </a:p>
          <a:p>
            <a:pPr lvl="1"/>
            <a:r>
              <a:rPr lang="en-US"/>
              <a:t>Partnerships and S Corporations may make an election to pay an entity-level tax for tax years ending on or after December 31, 2021 and before January 1, 2026</a:t>
            </a:r>
          </a:p>
          <a:p>
            <a:pPr lvl="1"/>
            <a:r>
              <a:rPr lang="en-US"/>
              <a:t>Tax is 4.95% of net income, and quarterly estimated payments are required</a:t>
            </a:r>
          </a:p>
          <a:p>
            <a:pPr lvl="1"/>
            <a:r>
              <a:rPr lang="en-US"/>
              <a:t>PTE tax credit is passed through to the partners and shareholders on Schedule K-1-P</a:t>
            </a:r>
          </a:p>
          <a:p>
            <a:pPr lvl="1"/>
            <a:r>
              <a:rPr lang="en-US"/>
              <a:t>Partners and shareholders also may claim credit for PTE tax paid in other states</a:t>
            </a:r>
          </a:p>
          <a:p>
            <a:pPr lvl="1"/>
            <a:r>
              <a:rPr lang="en-US"/>
              <a:t>See Publication 129 and Form IL-1065 and IL-1120-ST instructions</a:t>
            </a:r>
          </a:p>
        </p:txBody>
      </p:sp>
      <p:sp>
        <p:nvSpPr>
          <p:cNvPr id="4" name="Slide Number Placeholder 3">
            <a:extLst>
              <a:ext uri="{FF2B5EF4-FFF2-40B4-BE49-F238E27FC236}">
                <a16:creationId xmlns:a16="http://schemas.microsoft.com/office/drawing/2014/main" id="{2EBEF9FD-A9EF-2641-B5EE-443B86234CC2}"/>
              </a:ext>
            </a:extLst>
          </p:cNvPr>
          <p:cNvSpPr>
            <a:spLocks noGrp="1"/>
          </p:cNvSpPr>
          <p:nvPr>
            <p:ph type="sldNum" sz="quarter" idx="12"/>
          </p:nvPr>
        </p:nvSpPr>
        <p:spPr/>
        <p:txBody>
          <a:bodyPr/>
          <a:lstStyle/>
          <a:p>
            <a:fld id="{58299760-C039-4184-A38B-B3CC0A342A8F}" type="slidenum">
              <a:rPr lang="en-US" smtClean="0"/>
              <a:t>15</a:t>
            </a:fld>
            <a:endParaRPr lang="en-US"/>
          </a:p>
        </p:txBody>
      </p:sp>
    </p:spTree>
    <p:extLst>
      <p:ext uri="{BB962C8B-B14F-4D97-AF65-F5344CB8AC3E}">
        <p14:creationId xmlns:p14="http://schemas.microsoft.com/office/powerpoint/2010/main" val="1005263357"/>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D16ECA-DEA1-4749-A2FB-FE81D557EE39}"/>
              </a:ext>
            </a:extLst>
          </p:cNvPr>
          <p:cNvSpPr>
            <a:spLocks noGrp="1"/>
          </p:cNvSpPr>
          <p:nvPr>
            <p:ph type="title"/>
          </p:nvPr>
        </p:nvSpPr>
        <p:spPr/>
        <p:txBody>
          <a:bodyPr/>
          <a:lstStyle/>
          <a:p>
            <a:r>
              <a:rPr lang="en-US"/>
              <a:t>Partnership developments</a:t>
            </a:r>
          </a:p>
        </p:txBody>
      </p:sp>
      <p:sp>
        <p:nvSpPr>
          <p:cNvPr id="3" name="Content Placeholder 2">
            <a:extLst>
              <a:ext uri="{FF2B5EF4-FFF2-40B4-BE49-F238E27FC236}">
                <a16:creationId xmlns:a16="http://schemas.microsoft.com/office/drawing/2014/main" id="{292C2686-04C2-4C9D-890A-C3AB5B3EE47E}"/>
              </a:ext>
            </a:extLst>
          </p:cNvPr>
          <p:cNvSpPr>
            <a:spLocks noGrp="1"/>
          </p:cNvSpPr>
          <p:nvPr>
            <p:ph idx="1"/>
          </p:nvPr>
        </p:nvSpPr>
        <p:spPr>
          <a:xfrm>
            <a:off x="838200" y="1546950"/>
            <a:ext cx="10515600" cy="4351338"/>
          </a:xfrm>
        </p:spPr>
        <p:txBody>
          <a:bodyPr>
            <a:normAutofit lnSpcReduction="10000"/>
          </a:bodyPr>
          <a:lstStyle/>
          <a:p>
            <a:r>
              <a:rPr lang="en-US"/>
              <a:t>Investment partnerships</a:t>
            </a:r>
          </a:p>
          <a:p>
            <a:pPr lvl="1"/>
            <a:r>
              <a:rPr lang="en-US"/>
              <a:t>Defined in 35 ILCS 5/1501(a)(11.5)</a:t>
            </a:r>
          </a:p>
          <a:p>
            <a:pPr lvl="1"/>
            <a:r>
              <a:rPr lang="en-US"/>
              <a:t>90% of assets must consist of qualifying investment securities, deposits or office space and equipment</a:t>
            </a:r>
          </a:p>
          <a:p>
            <a:pPr lvl="1"/>
            <a:r>
              <a:rPr lang="en-US"/>
              <a:t>90% of income must be derived from interest, dividends and gains on  the sale or exchange of qualifying investment securities</a:t>
            </a:r>
          </a:p>
          <a:p>
            <a:pPr lvl="1"/>
            <a:r>
              <a:rPr lang="en-US"/>
              <a:t>Taxable income distributable to nonresident partners is nonbusiness income allocated to state of residence or commercial domicile per 35 ILCS 5/305(c-5)</a:t>
            </a:r>
          </a:p>
          <a:p>
            <a:r>
              <a:rPr lang="en-US"/>
              <a:t>Private equity funds</a:t>
            </a:r>
          </a:p>
          <a:p>
            <a:pPr lvl="1"/>
            <a:r>
              <a:rPr lang="en-US"/>
              <a:t>Do not meet the 90% assets or 90% income tests</a:t>
            </a:r>
          </a:p>
          <a:p>
            <a:pPr lvl="1"/>
            <a:r>
              <a:rPr lang="en-US"/>
              <a:t>Wind Point partnership cases </a:t>
            </a:r>
            <a:r>
              <a:rPr lang="en-US" sz="2000"/>
              <a:t>[22-TT-72, 22-TT-73, 22-TT-74, 22-TT-75, 22-TT-76]</a:t>
            </a:r>
          </a:p>
          <a:p>
            <a:pPr lvl="1"/>
            <a:r>
              <a:rPr lang="en-US"/>
              <a:t>SB 2430 (102nd General Assembly)</a:t>
            </a:r>
          </a:p>
          <a:p>
            <a:pPr marL="457200" lvl="1" indent="0">
              <a:buNone/>
            </a:pPr>
            <a:endParaRPr lang="en-US"/>
          </a:p>
          <a:p>
            <a:pPr lvl="1"/>
            <a:endParaRPr lang="en-US"/>
          </a:p>
        </p:txBody>
      </p:sp>
      <p:sp>
        <p:nvSpPr>
          <p:cNvPr id="4" name="Slide Number Placeholder 3">
            <a:extLst>
              <a:ext uri="{FF2B5EF4-FFF2-40B4-BE49-F238E27FC236}">
                <a16:creationId xmlns:a16="http://schemas.microsoft.com/office/drawing/2014/main" id="{781D9E00-A846-8A4D-97F1-60A65C812F86}"/>
              </a:ext>
            </a:extLst>
          </p:cNvPr>
          <p:cNvSpPr>
            <a:spLocks noGrp="1"/>
          </p:cNvSpPr>
          <p:nvPr>
            <p:ph type="sldNum" sz="quarter" idx="12"/>
          </p:nvPr>
        </p:nvSpPr>
        <p:spPr/>
        <p:txBody>
          <a:bodyPr/>
          <a:lstStyle/>
          <a:p>
            <a:fld id="{58299760-C039-4184-A38B-B3CC0A342A8F}" type="slidenum">
              <a:rPr lang="en-US" smtClean="0"/>
              <a:t>16</a:t>
            </a:fld>
            <a:endParaRPr lang="en-US"/>
          </a:p>
        </p:txBody>
      </p:sp>
    </p:spTree>
    <p:extLst>
      <p:ext uri="{BB962C8B-B14F-4D97-AF65-F5344CB8AC3E}">
        <p14:creationId xmlns:p14="http://schemas.microsoft.com/office/powerpoint/2010/main" val="3574952067"/>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5B086-1900-4762-9778-FA0456C3861F}"/>
              </a:ext>
            </a:extLst>
          </p:cNvPr>
          <p:cNvSpPr>
            <a:spLocks noGrp="1"/>
          </p:cNvSpPr>
          <p:nvPr>
            <p:ph type="title"/>
          </p:nvPr>
        </p:nvSpPr>
        <p:spPr/>
        <p:txBody>
          <a:bodyPr/>
          <a:lstStyle/>
          <a:p>
            <a:r>
              <a:rPr lang="en-US"/>
              <a:t>Partnership developments</a:t>
            </a:r>
          </a:p>
        </p:txBody>
      </p:sp>
      <p:sp>
        <p:nvSpPr>
          <p:cNvPr id="3" name="Content Placeholder 2">
            <a:extLst>
              <a:ext uri="{FF2B5EF4-FFF2-40B4-BE49-F238E27FC236}">
                <a16:creationId xmlns:a16="http://schemas.microsoft.com/office/drawing/2014/main" id="{CE7E880A-78F2-47CE-8A1F-85DE012A2308}"/>
              </a:ext>
            </a:extLst>
          </p:cNvPr>
          <p:cNvSpPr>
            <a:spLocks noGrp="1"/>
          </p:cNvSpPr>
          <p:nvPr>
            <p:ph idx="1"/>
          </p:nvPr>
        </p:nvSpPr>
        <p:spPr>
          <a:xfrm>
            <a:off x="838200" y="1520825"/>
            <a:ext cx="10515600" cy="4351338"/>
          </a:xfrm>
        </p:spPr>
        <p:txBody>
          <a:bodyPr>
            <a:normAutofit/>
          </a:bodyPr>
          <a:lstStyle/>
          <a:p>
            <a:pPr>
              <a:spcAft>
                <a:spcPts val="600"/>
              </a:spcAft>
            </a:pPr>
            <a:r>
              <a:rPr lang="en-US"/>
              <a:t>Gain on sale of partnership interests</a:t>
            </a:r>
          </a:p>
          <a:p>
            <a:pPr lvl="1">
              <a:spcAft>
                <a:spcPts val="600"/>
              </a:spcAft>
            </a:pPr>
            <a:r>
              <a:rPr lang="en-US"/>
              <a:t>If nonbusiness income, allocated to state of residence under 35 ILCS 5/301 or commercial domicile under 35 ILCS 5/303</a:t>
            </a:r>
          </a:p>
          <a:p>
            <a:pPr lvl="1">
              <a:spcAft>
                <a:spcPts val="600"/>
              </a:spcAft>
            </a:pPr>
            <a:r>
              <a:rPr lang="en-US" i="1"/>
              <a:t>MeadWestvaco Corp. v. Illinois Department of Revenue</a:t>
            </a:r>
            <a:r>
              <a:rPr lang="en-US"/>
              <a:t>, 553 U.S. 16 (2008)</a:t>
            </a:r>
          </a:p>
          <a:p>
            <a:pPr lvl="2">
              <a:spcAft>
                <a:spcPts val="600"/>
              </a:spcAft>
            </a:pPr>
            <a:r>
              <a:rPr lang="en-US"/>
              <a:t>Relying on </a:t>
            </a:r>
            <a:r>
              <a:rPr lang="en-US" i="1"/>
              <a:t>Allied-Signal Inc. v. Dep’t of Taxation and Finance</a:t>
            </a:r>
            <a:r>
              <a:rPr lang="en-US"/>
              <a:t>, 229 A.D.2d 759 (N.Y. App. 1996),  IDOR argued that despite lack of unitary relationship, tax could be imposed due to investee’s in-state contacts</a:t>
            </a:r>
          </a:p>
          <a:p>
            <a:pPr lvl="1">
              <a:spcAft>
                <a:spcPts val="600"/>
              </a:spcAft>
            </a:pPr>
            <a:r>
              <a:rPr lang="en-US" i="1"/>
              <a:t>Corrigan v. Testa</a:t>
            </a:r>
            <a:r>
              <a:rPr lang="en-US"/>
              <a:t>, 73 N.E.3d 381 (Ohio 2016)</a:t>
            </a:r>
          </a:p>
          <a:p>
            <a:pPr lvl="2">
              <a:spcAft>
                <a:spcPts val="600"/>
              </a:spcAft>
            </a:pPr>
            <a:r>
              <a:rPr lang="en-US"/>
              <a:t>Nonresident investor in PTE, whose connection to state was indirect, could not be subject to tax on capital gain</a:t>
            </a:r>
          </a:p>
          <a:p>
            <a:pPr lvl="1"/>
            <a:endParaRPr lang="en-US"/>
          </a:p>
        </p:txBody>
      </p:sp>
      <p:sp>
        <p:nvSpPr>
          <p:cNvPr id="4" name="Slide Number Placeholder 3">
            <a:extLst>
              <a:ext uri="{FF2B5EF4-FFF2-40B4-BE49-F238E27FC236}">
                <a16:creationId xmlns:a16="http://schemas.microsoft.com/office/drawing/2014/main" id="{244AD415-D3B7-6246-895F-0C6194EF61AD}"/>
              </a:ext>
            </a:extLst>
          </p:cNvPr>
          <p:cNvSpPr>
            <a:spLocks noGrp="1"/>
          </p:cNvSpPr>
          <p:nvPr>
            <p:ph type="sldNum" sz="quarter" idx="12"/>
          </p:nvPr>
        </p:nvSpPr>
        <p:spPr/>
        <p:txBody>
          <a:bodyPr/>
          <a:lstStyle/>
          <a:p>
            <a:fld id="{58299760-C039-4184-A38B-B3CC0A342A8F}" type="slidenum">
              <a:rPr lang="en-US" smtClean="0"/>
              <a:t>17</a:t>
            </a:fld>
            <a:endParaRPr lang="en-US"/>
          </a:p>
        </p:txBody>
      </p:sp>
    </p:spTree>
    <p:extLst>
      <p:ext uri="{BB962C8B-B14F-4D97-AF65-F5344CB8AC3E}">
        <p14:creationId xmlns:p14="http://schemas.microsoft.com/office/powerpoint/2010/main" val="2763119995"/>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Partnership developments</a:t>
            </a:r>
          </a:p>
        </p:txBody>
      </p:sp>
      <p:sp>
        <p:nvSpPr>
          <p:cNvPr id="3" name="Content Placeholder 2"/>
          <p:cNvSpPr>
            <a:spLocks noGrp="1"/>
          </p:cNvSpPr>
          <p:nvPr>
            <p:ph idx="1"/>
          </p:nvPr>
        </p:nvSpPr>
        <p:spPr>
          <a:xfrm>
            <a:off x="838200" y="1494699"/>
            <a:ext cx="10515600" cy="4351338"/>
          </a:xfrm>
        </p:spPr>
        <p:txBody>
          <a:bodyPr/>
          <a:lstStyle/>
          <a:p>
            <a:pPr>
              <a:spcAft>
                <a:spcPts val="600"/>
              </a:spcAft>
            </a:pPr>
            <a:r>
              <a:rPr lang="en-US"/>
              <a:t>Gain on sale of partnership interests cont…</a:t>
            </a:r>
          </a:p>
          <a:p>
            <a:pPr lvl="1">
              <a:spcAft>
                <a:spcPts val="600"/>
              </a:spcAft>
            </a:pPr>
            <a:r>
              <a:rPr lang="en-US" i="1"/>
              <a:t>Nowell Industries, Inc. v. Idaho State Tax Commission</a:t>
            </a:r>
            <a:r>
              <a:rPr lang="en-US"/>
              <a:t>, 470 P.3d 1176 (Idaho 2020), certiorari denied, 114 S. Ct. 1391 (2021)</a:t>
            </a:r>
          </a:p>
          <a:p>
            <a:pPr lvl="2">
              <a:spcAft>
                <a:spcPts val="600"/>
              </a:spcAft>
            </a:pPr>
            <a:r>
              <a:rPr lang="en-US"/>
              <a:t>Nondomiciliary corporation’s gain on sale of interest in PTE was nonbusiness income</a:t>
            </a:r>
          </a:p>
          <a:p>
            <a:pPr marL="914400" lvl="2" indent="0">
              <a:spcAft>
                <a:spcPts val="600"/>
              </a:spcAft>
              <a:buNone/>
            </a:pPr>
            <a:endParaRPr lang="en-US"/>
          </a:p>
          <a:p>
            <a:pPr lvl="1">
              <a:spcAft>
                <a:spcPts val="600"/>
              </a:spcAft>
            </a:pPr>
            <a:r>
              <a:rPr lang="en-US" i="1"/>
              <a:t>VAS Holdings &amp; Investments LLC v. Commissioner of Revenue</a:t>
            </a:r>
            <a:r>
              <a:rPr lang="en-US"/>
              <a:t>, 186 N.E.3d 1240 (Mass. 2022)</a:t>
            </a:r>
          </a:p>
          <a:p>
            <a:pPr lvl="2">
              <a:spcAft>
                <a:spcPts val="600"/>
              </a:spcAft>
            </a:pPr>
            <a:r>
              <a:rPr lang="en-US"/>
              <a:t>Taxing capital gain based on investee’s apportionment percentage “satisfies the constitutional requirement that there be a rational relationship between the tax and the activities of the entity that is the source of the value.”</a:t>
            </a:r>
          </a:p>
          <a:p>
            <a:endParaRPr lang="en-US"/>
          </a:p>
          <a:p>
            <a:endParaRPr lang="en-US"/>
          </a:p>
        </p:txBody>
      </p:sp>
      <p:sp>
        <p:nvSpPr>
          <p:cNvPr id="4" name="Slide Number Placeholder 3">
            <a:extLst>
              <a:ext uri="{FF2B5EF4-FFF2-40B4-BE49-F238E27FC236}">
                <a16:creationId xmlns:a16="http://schemas.microsoft.com/office/drawing/2014/main" id="{D9C167BB-E49C-7B4D-AFC7-ADB53B1635E7}"/>
              </a:ext>
            </a:extLst>
          </p:cNvPr>
          <p:cNvSpPr>
            <a:spLocks noGrp="1"/>
          </p:cNvSpPr>
          <p:nvPr>
            <p:ph type="sldNum" sz="quarter" idx="12"/>
          </p:nvPr>
        </p:nvSpPr>
        <p:spPr/>
        <p:txBody>
          <a:bodyPr/>
          <a:lstStyle/>
          <a:p>
            <a:fld id="{58299760-C039-4184-A38B-B3CC0A342A8F}" type="slidenum">
              <a:rPr lang="en-US" smtClean="0"/>
              <a:t>18</a:t>
            </a:fld>
            <a:endParaRPr lang="en-US"/>
          </a:p>
        </p:txBody>
      </p:sp>
    </p:spTree>
    <p:extLst>
      <p:ext uri="{BB962C8B-B14F-4D97-AF65-F5344CB8AC3E}">
        <p14:creationId xmlns:p14="http://schemas.microsoft.com/office/powerpoint/2010/main" val="3864937985"/>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E56E50-E6D6-9F45-9821-2FCA5B09A1B5}"/>
              </a:ext>
            </a:extLst>
          </p:cNvPr>
          <p:cNvSpPr>
            <a:spLocks noGrp="1"/>
          </p:cNvSpPr>
          <p:nvPr>
            <p:ph type="title"/>
          </p:nvPr>
        </p:nvSpPr>
        <p:spPr/>
        <p:txBody>
          <a:bodyPr/>
          <a:lstStyle/>
          <a:p>
            <a:r>
              <a:rPr lang="en-US"/>
              <a:t>Common Income Tax Audit Issues</a:t>
            </a:r>
          </a:p>
        </p:txBody>
      </p:sp>
      <p:sp>
        <p:nvSpPr>
          <p:cNvPr id="3" name="Content Placeholder 2">
            <a:extLst>
              <a:ext uri="{FF2B5EF4-FFF2-40B4-BE49-F238E27FC236}">
                <a16:creationId xmlns:a16="http://schemas.microsoft.com/office/drawing/2014/main" id="{18396BBF-BF8E-C44F-9D69-C2FF47A7AEAF}"/>
              </a:ext>
            </a:extLst>
          </p:cNvPr>
          <p:cNvSpPr>
            <a:spLocks noGrp="1"/>
          </p:cNvSpPr>
          <p:nvPr>
            <p:ph idx="1"/>
          </p:nvPr>
        </p:nvSpPr>
        <p:spPr/>
        <p:txBody>
          <a:bodyPr>
            <a:normAutofit fontScale="92500" lnSpcReduction="20000"/>
          </a:bodyPr>
          <a:lstStyle/>
          <a:p>
            <a:r>
              <a:rPr lang="en-US" altLang="en-US">
                <a:ea typeface="ＭＳ Ｐゴシック" panose="020B0600070205080204" pitchFamily="34" charset="-128"/>
              </a:rPr>
              <a:t>Residency of Individuals</a:t>
            </a:r>
          </a:p>
          <a:p>
            <a:r>
              <a:rPr lang="en-US" altLang="en-US">
                <a:ea typeface="ＭＳ Ｐゴシック" panose="020B0600070205080204" pitchFamily="34" charset="-128"/>
              </a:rPr>
              <a:t>Personal Services Income</a:t>
            </a:r>
          </a:p>
          <a:p>
            <a:r>
              <a:rPr lang="en-US" altLang="en-US">
                <a:ea typeface="ＭＳ Ｐゴシック" panose="020B0600070205080204" pitchFamily="34" charset="-128"/>
              </a:rPr>
              <a:t>Sales Factor Apportionment – Throwback</a:t>
            </a:r>
          </a:p>
          <a:p>
            <a:r>
              <a:rPr lang="en-US" altLang="en-US">
                <a:ea typeface="ＭＳ Ｐゴシック" panose="020B0600070205080204" pitchFamily="34" charset="-128"/>
              </a:rPr>
              <a:t>Sales Factor Apportionment - Intangibles </a:t>
            </a:r>
          </a:p>
          <a:p>
            <a:r>
              <a:rPr lang="en-US" altLang="en-US">
                <a:ea typeface="ＭＳ Ｐゴシック" panose="020B0600070205080204" pitchFamily="34" charset="-128"/>
              </a:rPr>
              <a:t>Unitary Group – Members, Other Issues </a:t>
            </a:r>
          </a:p>
          <a:p>
            <a:r>
              <a:rPr lang="en-US" altLang="en-US">
                <a:ea typeface="ＭＳ Ｐゴシック" panose="020B0600070205080204" pitchFamily="34" charset="-128"/>
              </a:rPr>
              <a:t>80/20 Company Issues</a:t>
            </a:r>
          </a:p>
          <a:p>
            <a:r>
              <a:rPr lang="en-US" altLang="en-US">
                <a:ea typeface="ＭＳ Ｐゴシック" panose="020B0600070205080204" pitchFamily="34" charset="-128"/>
              </a:rPr>
              <a:t>Bonus Depreciation Addbacks</a:t>
            </a:r>
          </a:p>
          <a:p>
            <a:r>
              <a:rPr lang="en-US" altLang="en-US">
                <a:ea typeface="ＭＳ Ｐゴシック" panose="020B0600070205080204" pitchFamily="34" charset="-128"/>
              </a:rPr>
              <a:t>Credits – R&amp;D, ….</a:t>
            </a:r>
          </a:p>
          <a:p>
            <a:r>
              <a:rPr lang="en-US" altLang="en-US">
                <a:ea typeface="ＭＳ Ｐゴシック" panose="020B0600070205080204" pitchFamily="34" charset="-128"/>
              </a:rPr>
              <a:t>Net Loss Deductions - Carrybacks</a:t>
            </a:r>
          </a:p>
          <a:p>
            <a:r>
              <a:rPr lang="en-US" altLang="en-US">
                <a:ea typeface="ＭＳ Ｐゴシック" panose="020B0600070205080204" pitchFamily="34" charset="-128"/>
              </a:rPr>
              <a:t>Supporting Books and Records</a:t>
            </a:r>
          </a:p>
          <a:p>
            <a:endParaRPr lang="en-US"/>
          </a:p>
        </p:txBody>
      </p:sp>
      <p:sp>
        <p:nvSpPr>
          <p:cNvPr id="4" name="Slide Number Placeholder 3">
            <a:extLst>
              <a:ext uri="{FF2B5EF4-FFF2-40B4-BE49-F238E27FC236}">
                <a16:creationId xmlns:a16="http://schemas.microsoft.com/office/drawing/2014/main" id="{A137FE23-CDB7-894F-B469-5F5C0482A9F7}"/>
              </a:ext>
            </a:extLst>
          </p:cNvPr>
          <p:cNvSpPr>
            <a:spLocks noGrp="1"/>
          </p:cNvSpPr>
          <p:nvPr>
            <p:ph type="sldNum" sz="quarter" idx="12"/>
          </p:nvPr>
        </p:nvSpPr>
        <p:spPr/>
        <p:txBody>
          <a:bodyPr/>
          <a:lstStyle/>
          <a:p>
            <a:fld id="{58299760-C039-4184-A38B-B3CC0A342A8F}" type="slidenum">
              <a:rPr lang="en-US" smtClean="0"/>
              <a:t>19</a:t>
            </a:fld>
            <a:endParaRPr lang="en-US"/>
          </a:p>
        </p:txBody>
      </p:sp>
    </p:spTree>
    <p:extLst>
      <p:ext uri="{BB962C8B-B14F-4D97-AF65-F5344CB8AC3E}">
        <p14:creationId xmlns:p14="http://schemas.microsoft.com/office/powerpoint/2010/main" val="3167122236"/>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Punched Tape 1">
            <a:extLst>
              <a:ext uri="{FF2B5EF4-FFF2-40B4-BE49-F238E27FC236}">
                <a16:creationId xmlns:a16="http://schemas.microsoft.com/office/drawing/2014/main" id="{0F30F53D-90C6-49C6-9AF7-4F52C1F3F8DD}"/>
              </a:ext>
              <a:ext uri="{C183D7F6-B498-43B3-948B-1728B52AA6E4}">
                <adec:decorative xmlns:adec="http://schemas.microsoft.com/office/drawing/2017/decorative" val="1"/>
              </a:ext>
            </a:extLst>
          </p:cNvPr>
          <p:cNvSpPr/>
          <p:nvPr/>
        </p:nvSpPr>
        <p:spPr>
          <a:xfrm>
            <a:off x="1" y="1"/>
            <a:ext cx="12191998" cy="5161499"/>
          </a:xfrm>
          <a:prstGeom prst="flowChartDocumen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4">
            <a:extLst>
              <a:ext uri="{FF2B5EF4-FFF2-40B4-BE49-F238E27FC236}">
                <a16:creationId xmlns:a16="http://schemas.microsoft.com/office/drawing/2014/main" id="{B3256D6E-18BE-4AB6-807C-289B6FC44C86}"/>
              </a:ext>
            </a:extLst>
          </p:cNvPr>
          <p:cNvSpPr>
            <a:spLocks noGrp="1"/>
          </p:cNvSpPr>
          <p:nvPr>
            <p:ph type="ctrTitle" idx="4294967295"/>
          </p:nvPr>
        </p:nvSpPr>
        <p:spPr bwMode="ltGray">
          <a:xfrm>
            <a:off x="0" y="0"/>
            <a:ext cx="12191999" cy="4521102"/>
          </a:xfrm>
          <a:ln w="3175">
            <a:noFill/>
          </a:ln>
        </p:spPr>
        <p:txBody>
          <a:bodyPr>
            <a:normAutofit/>
          </a:bodyPr>
          <a:lstStyle/>
          <a:p>
            <a:pPr algn="ctr">
              <a:lnSpc>
                <a:spcPct val="100000"/>
              </a:lnSpc>
            </a:pPr>
            <a:br>
              <a:rPr lang="en-US" sz="4800" b="1">
                <a:ln w="9525">
                  <a:solidFill>
                    <a:schemeClr val="tx1">
                      <a:alpha val="30000"/>
                    </a:schemeClr>
                  </a:solidFill>
                  <a:prstDash val="solid"/>
                </a:ln>
                <a:solidFill>
                  <a:schemeClr val="bg1"/>
                </a:solidFill>
                <a:effectLst>
                  <a:glow rad="139700">
                    <a:srgbClr val="203864">
                      <a:alpha val="48000"/>
                    </a:srgbClr>
                  </a:glow>
                  <a:outerShdw blurRad="50800" dist="50800" dir="5400000" sx="1000" sy="1000" algn="ctr" rotWithShape="0">
                    <a:srgbClr val="000000">
                      <a:alpha val="43137"/>
                    </a:srgbClr>
                  </a:outerShdw>
                </a:effectLst>
                <a:latin typeface="Calibri" panose="020F0502020204030204" pitchFamily="34" charset="0"/>
                <a:cs typeface="Calibri" panose="020F0502020204030204" pitchFamily="34" charset="0"/>
              </a:rPr>
            </a:br>
            <a:br>
              <a:rPr lang="en-US" sz="4800" b="1">
                <a:ln w="9525">
                  <a:solidFill>
                    <a:schemeClr val="tx1">
                      <a:alpha val="30000"/>
                    </a:schemeClr>
                  </a:solidFill>
                  <a:prstDash val="solid"/>
                </a:ln>
                <a:solidFill>
                  <a:schemeClr val="bg1"/>
                </a:solidFill>
                <a:effectLst>
                  <a:glow rad="139700">
                    <a:srgbClr val="203864">
                      <a:alpha val="48000"/>
                    </a:srgbClr>
                  </a:glow>
                  <a:outerShdw blurRad="50800" dist="50800" dir="5400000" sx="1000" sy="1000" algn="ctr" rotWithShape="0">
                    <a:srgbClr val="000000">
                      <a:alpha val="43137"/>
                    </a:srgbClr>
                  </a:outerShdw>
                </a:effectLst>
                <a:latin typeface="Calibri" panose="020F0502020204030204" pitchFamily="34" charset="0"/>
                <a:cs typeface="Calibri" panose="020F0502020204030204" pitchFamily="34" charset="0"/>
              </a:rPr>
            </a:br>
            <a:br>
              <a:rPr lang="en-US" sz="4800" b="1">
                <a:ln w="9525">
                  <a:solidFill>
                    <a:schemeClr val="tx1">
                      <a:alpha val="30000"/>
                    </a:schemeClr>
                  </a:solidFill>
                  <a:prstDash val="solid"/>
                </a:ln>
                <a:solidFill>
                  <a:schemeClr val="bg1"/>
                </a:solidFill>
                <a:effectLst>
                  <a:glow rad="139700">
                    <a:srgbClr val="203864">
                      <a:alpha val="48000"/>
                    </a:srgbClr>
                  </a:glow>
                  <a:outerShdw blurRad="50800" dist="50800" dir="5400000" sx="1000" sy="1000" algn="ctr" rotWithShape="0">
                    <a:srgbClr val="000000">
                      <a:alpha val="43137"/>
                    </a:srgbClr>
                  </a:outerShdw>
                </a:effectLst>
                <a:latin typeface="Calibri" panose="020F0502020204030204" pitchFamily="34" charset="0"/>
                <a:cs typeface="Calibri" panose="020F0502020204030204" pitchFamily="34" charset="0"/>
              </a:rPr>
            </a:br>
            <a:endParaRPr lang="en-US" sz="4800" b="1">
              <a:ln w="9525">
                <a:solidFill>
                  <a:schemeClr val="tx1">
                    <a:alpha val="30000"/>
                  </a:schemeClr>
                </a:solidFill>
                <a:prstDash val="solid"/>
              </a:ln>
              <a:solidFill>
                <a:schemeClr val="bg1"/>
              </a:solidFill>
              <a:effectLst>
                <a:glow rad="139700">
                  <a:srgbClr val="203864">
                    <a:alpha val="48000"/>
                  </a:srgbClr>
                </a:glow>
                <a:outerShdw blurRad="50800" dist="50800" dir="5400000" sx="1000" sy="1000" algn="ctr" rotWithShape="0">
                  <a:srgbClr val="000000">
                    <a:alpha val="43137"/>
                  </a:srgbClr>
                </a:outerShdw>
              </a:effectLst>
              <a:latin typeface="Calibri" panose="020F0502020204030204" pitchFamily="34" charset="0"/>
              <a:cs typeface="Calibri" panose="020F0502020204030204" pitchFamily="34" charset="0"/>
            </a:endParaRPr>
          </a:p>
        </p:txBody>
      </p:sp>
      <p:pic>
        <p:nvPicPr>
          <p:cNvPr id="30" name="Picture 29" descr="Illinois Department of Revenue logo, stacked style, black outline with a transparent background">
            <a:extLst>
              <a:ext uri="{FF2B5EF4-FFF2-40B4-BE49-F238E27FC236}">
                <a16:creationId xmlns:a16="http://schemas.microsoft.com/office/drawing/2014/main" id="{304E4F0D-B970-43A3-8005-840A72976B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4159" y="4854112"/>
            <a:ext cx="2510157" cy="822960"/>
          </a:xfrm>
          <a:prstGeom prst="rect">
            <a:avLst/>
          </a:prstGeom>
        </p:spPr>
      </p:pic>
      <p:sp>
        <p:nvSpPr>
          <p:cNvPr id="6" name="Slide Number Placeholder 3" descr="Page number">
            <a:extLst>
              <a:ext uri="{FF2B5EF4-FFF2-40B4-BE49-F238E27FC236}">
                <a16:creationId xmlns:a16="http://schemas.microsoft.com/office/drawing/2014/main" id="{BA6EC52E-36C9-475E-BD4F-D25AC799DEB7}"/>
              </a:ext>
            </a:extLst>
          </p:cNvPr>
          <p:cNvSpPr>
            <a:spLocks noGrp="1"/>
          </p:cNvSpPr>
          <p:nvPr>
            <p:ph type="sldNum" sz="quarter" idx="12"/>
          </p:nvPr>
        </p:nvSpPr>
        <p:spPr>
          <a:xfrm>
            <a:off x="7981950" y="6356352"/>
            <a:ext cx="2057400" cy="365125"/>
          </a:xfrm>
        </p:spPr>
        <p:txBody>
          <a:bodyPr/>
          <a:lstStyle/>
          <a:p>
            <a:pPr eaLnBrk="1" latinLnBrk="0" hangingPunct="1"/>
            <a:fld id="{2C6B1FF6-39B9-40F5-8B67-33C6354A3D4F}" type="slidenum">
              <a:rPr kumimoji="0" lang="en-US" smtClean="0"/>
              <a:pPr eaLnBrk="1" latinLnBrk="0" hangingPunct="1"/>
              <a:t>2</a:t>
            </a:fld>
            <a:endParaRPr kumimoji="0" lang="en-US"/>
          </a:p>
        </p:txBody>
      </p:sp>
      <p:pic>
        <p:nvPicPr>
          <p:cNvPr id="8" name="Picture 7"/>
          <p:cNvPicPr>
            <a:picLocks noChangeAspect="1"/>
          </p:cNvPicPr>
          <p:nvPr/>
        </p:nvPicPr>
        <p:blipFill>
          <a:blip r:embed="rId4"/>
          <a:stretch>
            <a:fillRect/>
          </a:stretch>
        </p:blipFill>
        <p:spPr>
          <a:xfrm>
            <a:off x="3915229" y="5007806"/>
            <a:ext cx="4744720" cy="822960"/>
          </a:xfrm>
          <a:prstGeom prst="rect">
            <a:avLst/>
          </a:prstGeom>
        </p:spPr>
      </p:pic>
      <p:pic>
        <p:nvPicPr>
          <p:cNvPr id="9" name="Picture 7" descr="Reed Smith LLP"/>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9153663" y="5046688"/>
            <a:ext cx="2096219" cy="82296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8519809" y="1759976"/>
            <a:ext cx="3170441" cy="2462213"/>
          </a:xfrm>
          <a:prstGeom prst="rect">
            <a:avLst/>
          </a:prstGeom>
        </p:spPr>
        <p:txBody>
          <a:bodyPr wrap="square">
            <a:spAutoFit/>
          </a:bodyPr>
          <a:lstStyle/>
          <a:p>
            <a:pPr algn="ctr"/>
            <a:r>
              <a:rPr lang="en-US" b="1">
                <a:latin typeface="Arial Narrow" panose="020B0606020202030204" pitchFamily="34" charset="0"/>
                <a:ea typeface="Calibri" panose="020F0502020204030204" pitchFamily="34" charset="0"/>
              </a:rPr>
              <a:t>David P. Dorner</a:t>
            </a:r>
            <a:br>
              <a:rPr lang="en-US" b="1">
                <a:latin typeface="Arial Narrow" panose="020B0606020202030204" pitchFamily="34" charset="0"/>
                <a:ea typeface="Calibri" panose="020F0502020204030204" pitchFamily="34" charset="0"/>
              </a:rPr>
            </a:br>
            <a:r>
              <a:rPr lang="en-US">
                <a:latin typeface="Arial Narrow" panose="020B0606020202030204" pitchFamily="34" charset="0"/>
                <a:ea typeface="Calibri" panose="020F0502020204030204" pitchFamily="34" charset="0"/>
              </a:rPr>
              <a:t>Partner</a:t>
            </a:r>
            <a:br>
              <a:rPr lang="en-US">
                <a:latin typeface="Calibri" panose="020F0502020204030204" pitchFamily="34" charset="0"/>
                <a:ea typeface="Calibri" panose="020F0502020204030204" pitchFamily="34" charset="0"/>
              </a:rPr>
            </a:br>
            <a:r>
              <a:rPr lang="en-US">
                <a:latin typeface="Arial" panose="020B0604020202020204" pitchFamily="34" charset="0"/>
                <a:ea typeface="Calibri" panose="020F0502020204030204" pitchFamily="34" charset="0"/>
              </a:rPr>
              <a:t>ReedSmith </a:t>
            </a:r>
            <a:r>
              <a:rPr lang="en-US" sz="800">
                <a:latin typeface="Arial" panose="020B0604020202020204" pitchFamily="34" charset="0"/>
                <a:ea typeface="Calibri" panose="020F0502020204030204" pitchFamily="34" charset="0"/>
              </a:rPr>
              <a:t>LLP</a:t>
            </a:r>
            <a:r>
              <a:rPr lang="en-US">
                <a:latin typeface="Calibri" panose="020F0502020204030204" pitchFamily="34" charset="0"/>
                <a:ea typeface="Calibri" panose="020F0502020204030204" pitchFamily="34" charset="0"/>
              </a:rPr>
              <a:t> </a:t>
            </a:r>
            <a:br>
              <a:rPr lang="en-US">
                <a:latin typeface="Calibri" panose="020F0502020204030204" pitchFamily="34" charset="0"/>
                <a:ea typeface="Calibri" panose="020F0502020204030204" pitchFamily="34" charset="0"/>
              </a:rPr>
            </a:br>
            <a:r>
              <a:rPr lang="en-US">
                <a:latin typeface="Calibri" panose="020F0502020204030204" pitchFamily="34" charset="0"/>
                <a:ea typeface="Calibri" panose="020F0502020204030204" pitchFamily="34" charset="0"/>
              </a:rPr>
              <a:t>312.207.2402 – Chicago  </a:t>
            </a:r>
          </a:p>
          <a:p>
            <a:pPr algn="ctr"/>
            <a:r>
              <a:rPr lang="en-US">
                <a:latin typeface="Calibri" panose="020F0502020204030204" pitchFamily="34" charset="0"/>
                <a:ea typeface="Calibri" panose="020F0502020204030204" pitchFamily="34" charset="0"/>
              </a:rPr>
              <a:t>773.852.5111 - Mobile </a:t>
            </a:r>
            <a:br>
              <a:rPr lang="en-US">
                <a:latin typeface="Calibri" panose="020F0502020204030204" pitchFamily="34" charset="0"/>
                <a:ea typeface="Calibri" panose="020F0502020204030204" pitchFamily="34" charset="0"/>
              </a:rPr>
            </a:br>
            <a:r>
              <a:rPr lang="en-US" u="sng">
                <a:latin typeface="Calibri" panose="020F0502020204030204" pitchFamily="34" charset="0"/>
                <a:ea typeface="Calibri" panose="020F0502020204030204" pitchFamily="34" charset="0"/>
              </a:rPr>
              <a:t>ddorner@reedsmith.com</a:t>
            </a:r>
            <a:r>
              <a:rPr lang="en-US">
                <a:latin typeface="Calibri" panose="020F0502020204030204" pitchFamily="34" charset="0"/>
                <a:ea typeface="Calibri" panose="020F0502020204030204" pitchFamily="34" charset="0"/>
              </a:rPr>
              <a:t>  </a:t>
            </a:r>
          </a:p>
          <a:p>
            <a:pPr algn="ctr"/>
            <a:r>
              <a:rPr lang="en-US">
                <a:latin typeface="Calibri" panose="020F0502020204030204" pitchFamily="34" charset="0"/>
                <a:ea typeface="Calibri" panose="020F0502020204030204" pitchFamily="34" charset="0"/>
              </a:rPr>
              <a:t> </a:t>
            </a:r>
          </a:p>
          <a:p>
            <a:pPr algn="ctr"/>
            <a:r>
              <a:rPr lang="en-US" sz="1400">
                <a:latin typeface="Arial" panose="020B0604020202020204" pitchFamily="34" charset="0"/>
                <a:ea typeface="Calibri" panose="020F0502020204030204" pitchFamily="34" charset="0"/>
              </a:rPr>
              <a:t>10 South Wacker Drive, 40</a:t>
            </a:r>
            <a:r>
              <a:rPr lang="en-US" sz="1400" baseline="30000">
                <a:latin typeface="Arial" panose="020B0604020202020204" pitchFamily="34" charset="0"/>
                <a:ea typeface="Calibri" panose="020F0502020204030204" pitchFamily="34" charset="0"/>
              </a:rPr>
              <a:t>th</a:t>
            </a:r>
            <a:r>
              <a:rPr lang="en-US" sz="1400">
                <a:latin typeface="Arial" panose="020B0604020202020204" pitchFamily="34" charset="0"/>
                <a:ea typeface="Calibri" panose="020F0502020204030204" pitchFamily="34" charset="0"/>
              </a:rPr>
              <a:t> Floor</a:t>
            </a:r>
            <a:endParaRPr lang="en-US">
              <a:latin typeface="Calibri" panose="020F0502020204030204" pitchFamily="34" charset="0"/>
              <a:ea typeface="Calibri" panose="020F0502020204030204" pitchFamily="34" charset="0"/>
            </a:endParaRPr>
          </a:p>
          <a:p>
            <a:pPr algn="ctr"/>
            <a:r>
              <a:rPr lang="en-US" sz="1400">
                <a:latin typeface="Arial" panose="020B0604020202020204" pitchFamily="34" charset="0"/>
                <a:ea typeface="Calibri" panose="020F0502020204030204" pitchFamily="34" charset="0"/>
              </a:rPr>
              <a:t>Chicago, IL 60606-7507</a:t>
            </a:r>
            <a:endParaRPr lang="en-US">
              <a:latin typeface="Calibri" panose="020F0502020204030204" pitchFamily="34" charset="0"/>
              <a:ea typeface="Calibri" panose="020F0502020204030204" pitchFamily="34" charset="0"/>
            </a:endParaRPr>
          </a:p>
        </p:txBody>
      </p:sp>
      <p:sp>
        <p:nvSpPr>
          <p:cNvPr id="4" name="Rectangle 3"/>
          <p:cNvSpPr/>
          <p:nvPr/>
        </p:nvSpPr>
        <p:spPr>
          <a:xfrm>
            <a:off x="4259904" y="1759976"/>
            <a:ext cx="3672190" cy="2585323"/>
          </a:xfrm>
          <a:prstGeom prst="rect">
            <a:avLst/>
          </a:prstGeom>
        </p:spPr>
        <p:txBody>
          <a:bodyPr wrap="square">
            <a:spAutoFit/>
          </a:bodyPr>
          <a:lstStyle/>
          <a:p>
            <a:pPr algn="ctr"/>
            <a:r>
              <a:rPr lang="en-US" b="1">
                <a:latin typeface="Calibri" panose="020F0502020204030204" pitchFamily="34" charset="0"/>
                <a:ea typeface="Calibri" panose="020F0502020204030204" pitchFamily="34" charset="0"/>
              </a:rPr>
              <a:t>David J. Kupiec </a:t>
            </a:r>
          </a:p>
          <a:p>
            <a:pPr algn="ctr"/>
            <a:r>
              <a:rPr lang="en-US">
                <a:latin typeface="Calibri" panose="020F0502020204030204" pitchFamily="34" charset="0"/>
                <a:ea typeface="Calibri" panose="020F0502020204030204" pitchFamily="34" charset="0"/>
              </a:rPr>
              <a:t>Kupiec &amp; Martin, LLC </a:t>
            </a:r>
          </a:p>
          <a:p>
            <a:pPr algn="ctr"/>
            <a:r>
              <a:rPr lang="en-US">
                <a:latin typeface="Calibri" panose="020F0502020204030204" pitchFamily="34" charset="0"/>
                <a:ea typeface="Calibri" panose="020F0502020204030204" pitchFamily="34" charset="0"/>
              </a:rPr>
              <a:t>600 West Van Buren Street, Suite 202 </a:t>
            </a:r>
          </a:p>
          <a:p>
            <a:pPr algn="ctr"/>
            <a:r>
              <a:rPr lang="en-US">
                <a:latin typeface="Calibri" panose="020F0502020204030204" pitchFamily="34" charset="0"/>
                <a:ea typeface="Calibri" panose="020F0502020204030204" pitchFamily="34" charset="0"/>
              </a:rPr>
              <a:t>Chicago, Illinois 60607</a:t>
            </a:r>
          </a:p>
          <a:p>
            <a:pPr algn="ctr"/>
            <a:r>
              <a:rPr lang="en-US">
                <a:latin typeface="Calibri" panose="020F0502020204030204" pitchFamily="34" charset="0"/>
                <a:ea typeface="Calibri" panose="020F0502020204030204" pitchFamily="34" charset="0"/>
              </a:rPr>
              <a:t>312-632-1022 </a:t>
            </a:r>
          </a:p>
          <a:p>
            <a:pPr algn="ctr"/>
            <a:r>
              <a:rPr lang="en-US" u="sng">
                <a:latin typeface="Calibri" panose="020F0502020204030204" pitchFamily="34" charset="0"/>
                <a:ea typeface="Calibri" panose="020F0502020204030204" pitchFamily="34" charset="0"/>
              </a:rPr>
              <a:t>dkupiec@kupiecandmartin.com</a:t>
            </a:r>
          </a:p>
          <a:p>
            <a:pPr algn="ctr"/>
            <a:r>
              <a:rPr lang="en-US"/>
              <a:t>            </a:t>
            </a:r>
          </a:p>
          <a:p>
            <a:pPr algn="ctr"/>
            <a:endParaRPr lang="en-US">
              <a:latin typeface="Calibri" panose="020F0502020204030204" pitchFamily="34" charset="0"/>
              <a:ea typeface="Calibri" panose="020F0502020204030204" pitchFamily="34" charset="0"/>
            </a:endParaRPr>
          </a:p>
          <a:p>
            <a:pPr algn="ctr"/>
            <a:r>
              <a:rPr lang="en-US">
                <a:solidFill>
                  <a:srgbClr val="1F497D"/>
                </a:solidFill>
                <a:latin typeface="Calibri" panose="020F0502020204030204" pitchFamily="34" charset="0"/>
                <a:ea typeface="Calibri" panose="020F0502020204030204" pitchFamily="34" charset="0"/>
              </a:rPr>
              <a:t>                </a:t>
            </a:r>
            <a:endParaRPr lang="en-US">
              <a:latin typeface="Calibri" panose="020F0502020204030204" pitchFamily="34" charset="0"/>
              <a:ea typeface="Calibri" panose="020F0502020204030204" pitchFamily="34" charset="0"/>
            </a:endParaRPr>
          </a:p>
        </p:txBody>
      </p:sp>
      <p:sp>
        <p:nvSpPr>
          <p:cNvPr id="5" name="Rectangle 4"/>
          <p:cNvSpPr/>
          <p:nvPr/>
        </p:nvSpPr>
        <p:spPr>
          <a:xfrm>
            <a:off x="578605" y="1698420"/>
            <a:ext cx="3301070" cy="2585323"/>
          </a:xfrm>
          <a:prstGeom prst="rect">
            <a:avLst/>
          </a:prstGeom>
        </p:spPr>
        <p:txBody>
          <a:bodyPr wrap="square">
            <a:spAutoFit/>
          </a:bodyPr>
          <a:lstStyle/>
          <a:p>
            <a:pPr algn="ctr"/>
            <a:r>
              <a:rPr lang="en-US" b="1">
                <a:latin typeface="Calibri" panose="020F0502020204030204" pitchFamily="34" charset="0"/>
                <a:ea typeface="Calibri" panose="020F0502020204030204" pitchFamily="34" charset="0"/>
              </a:rPr>
              <a:t>Brian E. Fliflet</a:t>
            </a:r>
          </a:p>
          <a:p>
            <a:pPr algn="ctr"/>
            <a:r>
              <a:rPr lang="en-US">
                <a:latin typeface="Calibri" panose="020F0502020204030204" pitchFamily="34" charset="0"/>
                <a:ea typeface="Calibri" panose="020F0502020204030204" pitchFamily="34" charset="0"/>
              </a:rPr>
              <a:t>Deputy General Counsel</a:t>
            </a:r>
          </a:p>
          <a:p>
            <a:pPr algn="ctr"/>
            <a:r>
              <a:rPr lang="en-US">
                <a:latin typeface="Calibri" panose="020F0502020204030204" pitchFamily="34" charset="0"/>
                <a:ea typeface="Calibri" panose="020F0502020204030204" pitchFamily="34" charset="0"/>
              </a:rPr>
              <a:t>Illinois Department of Revenue</a:t>
            </a:r>
          </a:p>
          <a:p>
            <a:pPr algn="ctr"/>
            <a:r>
              <a:rPr lang="en-US">
                <a:latin typeface="Calibri" panose="020F0502020204030204" pitchFamily="34" charset="0"/>
                <a:ea typeface="Calibri" panose="020F0502020204030204" pitchFamily="34" charset="0"/>
              </a:rPr>
              <a:t>Telephone: 312-814-0004</a:t>
            </a:r>
            <a:br>
              <a:rPr lang="en-US">
                <a:latin typeface="Calibri" panose="020F0502020204030204" pitchFamily="34" charset="0"/>
                <a:ea typeface="Calibri" panose="020F0502020204030204" pitchFamily="34" charset="0"/>
              </a:rPr>
            </a:br>
            <a:r>
              <a:rPr lang="en-US">
                <a:latin typeface="Calibri" panose="020F0502020204030204" pitchFamily="34" charset="0"/>
                <a:ea typeface="Calibri" panose="020F0502020204030204" pitchFamily="34" charset="0"/>
              </a:rPr>
              <a:t>Fax: 312 - 814 -1402</a:t>
            </a:r>
            <a:br>
              <a:rPr lang="en-US">
                <a:latin typeface="Calibri" panose="020F0502020204030204" pitchFamily="34" charset="0"/>
                <a:ea typeface="Calibri" panose="020F0502020204030204" pitchFamily="34" charset="0"/>
              </a:rPr>
            </a:br>
            <a:r>
              <a:rPr lang="en-US">
                <a:latin typeface="Calibri" panose="020F0502020204030204" pitchFamily="34" charset="0"/>
                <a:ea typeface="Calibri" panose="020F0502020204030204" pitchFamily="34" charset="0"/>
              </a:rPr>
              <a:t>Email: brian.fliflet@illinois.gov</a:t>
            </a:r>
            <a:br>
              <a:rPr lang="en-US">
                <a:latin typeface="Calibri" panose="020F0502020204030204" pitchFamily="34" charset="0"/>
                <a:ea typeface="Calibri" panose="020F0502020204030204" pitchFamily="34" charset="0"/>
              </a:rPr>
            </a:br>
            <a:r>
              <a:rPr lang="en-US">
                <a:latin typeface="Calibri" panose="020F0502020204030204" pitchFamily="34" charset="0"/>
                <a:ea typeface="Calibri" panose="020F0502020204030204" pitchFamily="34" charset="0"/>
              </a:rPr>
              <a:t>Website: www.tax.Illinois.gov</a:t>
            </a:r>
          </a:p>
          <a:p>
            <a:pPr algn="ctr"/>
            <a:endParaRPr lang="en-US">
              <a:latin typeface="Calibri" panose="020F0502020204030204" pitchFamily="34" charset="0"/>
              <a:ea typeface="Calibri" panose="020F0502020204030204" pitchFamily="34" charset="0"/>
            </a:endParaRPr>
          </a:p>
          <a:p>
            <a:pPr algn="ctr"/>
            <a:endParaRPr lang="en-US">
              <a:latin typeface="Calibri" panose="020F0502020204030204" pitchFamily="34" charset="0"/>
              <a:ea typeface="Calibri" panose="020F0502020204030204" pitchFamily="34" charset="0"/>
            </a:endParaRPr>
          </a:p>
        </p:txBody>
      </p:sp>
      <p:sp>
        <p:nvSpPr>
          <p:cNvPr id="7" name="TextBox 6">
            <a:extLst>
              <a:ext uri="{FF2B5EF4-FFF2-40B4-BE49-F238E27FC236}">
                <a16:creationId xmlns:a16="http://schemas.microsoft.com/office/drawing/2014/main" id="{2A52F205-1743-934D-A4BB-E78C26D9FF89}"/>
              </a:ext>
            </a:extLst>
          </p:cNvPr>
          <p:cNvSpPr txBox="1"/>
          <p:nvPr/>
        </p:nvSpPr>
        <p:spPr>
          <a:xfrm>
            <a:off x="2361235" y="775510"/>
            <a:ext cx="5821978" cy="400110"/>
          </a:xfrm>
          <a:prstGeom prst="rect">
            <a:avLst/>
          </a:prstGeom>
          <a:noFill/>
        </p:spPr>
        <p:txBody>
          <a:bodyPr wrap="none" rtlCol="0">
            <a:spAutoFit/>
          </a:bodyPr>
          <a:lstStyle/>
          <a:p>
            <a:r>
              <a:rPr lang="en-US" sz="2000" b="1"/>
              <a:t>Moderator – Natalie M. Martin, Kupiec &amp; Martin, LLC</a:t>
            </a:r>
          </a:p>
        </p:txBody>
      </p:sp>
    </p:spTree>
    <p:extLst>
      <p:ext uri="{BB962C8B-B14F-4D97-AF65-F5344CB8AC3E}">
        <p14:creationId xmlns:p14="http://schemas.microsoft.com/office/powerpoint/2010/main" val="1275954448"/>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175A2-BE09-2C4B-95D5-3309B6DC4A47}"/>
              </a:ext>
            </a:extLst>
          </p:cNvPr>
          <p:cNvSpPr>
            <a:spLocks noGrp="1"/>
          </p:cNvSpPr>
          <p:nvPr>
            <p:ph type="title"/>
          </p:nvPr>
        </p:nvSpPr>
        <p:spPr/>
        <p:txBody>
          <a:bodyPr/>
          <a:lstStyle/>
          <a:p>
            <a:r>
              <a:rPr lang="en-US"/>
              <a:t>Common Sales Tax Audit Issues </a:t>
            </a:r>
          </a:p>
        </p:txBody>
      </p:sp>
      <p:sp>
        <p:nvSpPr>
          <p:cNvPr id="3" name="Content Placeholder 2">
            <a:extLst>
              <a:ext uri="{FF2B5EF4-FFF2-40B4-BE49-F238E27FC236}">
                <a16:creationId xmlns:a16="http://schemas.microsoft.com/office/drawing/2014/main" id="{9C497982-7CF7-B64D-AEBF-F7FDE3ECC6DA}"/>
              </a:ext>
            </a:extLst>
          </p:cNvPr>
          <p:cNvSpPr>
            <a:spLocks noGrp="1"/>
          </p:cNvSpPr>
          <p:nvPr>
            <p:ph idx="1"/>
          </p:nvPr>
        </p:nvSpPr>
        <p:spPr>
          <a:xfrm>
            <a:off x="838200" y="1690688"/>
            <a:ext cx="10515600" cy="4351338"/>
          </a:xfrm>
        </p:spPr>
        <p:txBody>
          <a:bodyPr/>
          <a:lstStyle/>
          <a:p>
            <a:r>
              <a:rPr lang="en-US"/>
              <a:t>Sourcing of Sales</a:t>
            </a:r>
          </a:p>
          <a:p>
            <a:r>
              <a:rPr lang="en-US"/>
              <a:t>Marketplace Sales Issues</a:t>
            </a:r>
          </a:p>
          <a:p>
            <a:r>
              <a:rPr lang="en-US"/>
              <a:t>Resale or Exemption Certificates</a:t>
            </a:r>
          </a:p>
          <a:p>
            <a:r>
              <a:rPr lang="en-US"/>
              <a:t>High Tax Rate vs. Low Tax Rate Issues</a:t>
            </a:r>
          </a:p>
          <a:p>
            <a:r>
              <a:rPr lang="en-US"/>
              <a:t>Exempt Transactions</a:t>
            </a:r>
          </a:p>
          <a:p>
            <a:r>
              <a:rPr lang="en-US"/>
              <a:t>Separation of Services and Delivery Charges</a:t>
            </a:r>
          </a:p>
          <a:p>
            <a:endParaRPr lang="en-US"/>
          </a:p>
        </p:txBody>
      </p:sp>
      <p:sp>
        <p:nvSpPr>
          <p:cNvPr id="4" name="Slide Number Placeholder 3">
            <a:extLst>
              <a:ext uri="{FF2B5EF4-FFF2-40B4-BE49-F238E27FC236}">
                <a16:creationId xmlns:a16="http://schemas.microsoft.com/office/drawing/2014/main" id="{AB885BDD-05C3-F74A-B2AB-5DB5A443A55D}"/>
              </a:ext>
            </a:extLst>
          </p:cNvPr>
          <p:cNvSpPr>
            <a:spLocks noGrp="1"/>
          </p:cNvSpPr>
          <p:nvPr>
            <p:ph type="sldNum" sz="quarter" idx="12"/>
          </p:nvPr>
        </p:nvSpPr>
        <p:spPr/>
        <p:txBody>
          <a:bodyPr/>
          <a:lstStyle/>
          <a:p>
            <a:fld id="{58299760-C039-4184-A38B-B3CC0A342A8F}" type="slidenum">
              <a:rPr lang="en-US" smtClean="0"/>
              <a:t>20</a:t>
            </a:fld>
            <a:endParaRPr lang="en-US"/>
          </a:p>
        </p:txBody>
      </p:sp>
    </p:spTree>
    <p:extLst>
      <p:ext uri="{BB962C8B-B14F-4D97-AF65-F5344CB8AC3E}">
        <p14:creationId xmlns:p14="http://schemas.microsoft.com/office/powerpoint/2010/main" val="729147158"/>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A0DE8-A790-0449-8B9E-A4E00B113646}"/>
              </a:ext>
            </a:extLst>
          </p:cNvPr>
          <p:cNvSpPr>
            <a:spLocks noGrp="1"/>
          </p:cNvSpPr>
          <p:nvPr>
            <p:ph type="title"/>
          </p:nvPr>
        </p:nvSpPr>
        <p:spPr/>
        <p:txBody>
          <a:bodyPr/>
          <a:lstStyle/>
          <a:p>
            <a:r>
              <a:rPr lang="en-US"/>
              <a:t>Illinois Franchise Tax</a:t>
            </a:r>
          </a:p>
        </p:txBody>
      </p:sp>
      <p:sp>
        <p:nvSpPr>
          <p:cNvPr id="3" name="Content Placeholder 2">
            <a:extLst>
              <a:ext uri="{FF2B5EF4-FFF2-40B4-BE49-F238E27FC236}">
                <a16:creationId xmlns:a16="http://schemas.microsoft.com/office/drawing/2014/main" id="{9A9DF71D-3209-8B4E-8D70-86A16F959D38}"/>
              </a:ext>
            </a:extLst>
          </p:cNvPr>
          <p:cNvSpPr>
            <a:spLocks noGrp="1"/>
          </p:cNvSpPr>
          <p:nvPr>
            <p:ph idx="1"/>
          </p:nvPr>
        </p:nvSpPr>
        <p:spPr/>
        <p:txBody>
          <a:bodyPr/>
          <a:lstStyle/>
          <a:p>
            <a:r>
              <a:rPr lang="en-US" altLang="en-US">
                <a:ea typeface="ＭＳ Ｐゴシック" panose="020B0600070205080204" pitchFamily="34" charset="-128"/>
              </a:rPr>
              <a:t>New Secretary of State</a:t>
            </a:r>
          </a:p>
          <a:p>
            <a:endParaRPr lang="en-US" altLang="en-US">
              <a:ea typeface="ＭＳ Ｐゴシック" panose="020B0600070205080204" pitchFamily="34" charset="-128"/>
            </a:endParaRPr>
          </a:p>
          <a:p>
            <a:r>
              <a:rPr lang="en-US" altLang="en-US">
                <a:ea typeface="ＭＳ Ｐゴシック" panose="020B0600070205080204" pitchFamily="34" charset="-128"/>
              </a:rPr>
              <a:t>Allocation Factor Issues</a:t>
            </a:r>
          </a:p>
          <a:p>
            <a:endParaRPr lang="en-US" altLang="en-US">
              <a:ea typeface="ＭＳ Ｐゴシック" panose="020B0600070205080204" pitchFamily="34" charset="-128"/>
            </a:endParaRPr>
          </a:p>
          <a:p>
            <a:r>
              <a:rPr lang="en-US" altLang="en-US">
                <a:ea typeface="ＭＳ Ｐゴシック" panose="020B0600070205080204" pitchFamily="34" charset="-128"/>
              </a:rPr>
              <a:t>Audits</a:t>
            </a:r>
          </a:p>
          <a:p>
            <a:endParaRPr lang="en-US"/>
          </a:p>
        </p:txBody>
      </p:sp>
      <p:sp>
        <p:nvSpPr>
          <p:cNvPr id="4" name="Slide Number Placeholder 3">
            <a:extLst>
              <a:ext uri="{FF2B5EF4-FFF2-40B4-BE49-F238E27FC236}">
                <a16:creationId xmlns:a16="http://schemas.microsoft.com/office/drawing/2014/main" id="{04F4AA9A-8F1B-AF43-AADB-E5FF03DC06C3}"/>
              </a:ext>
            </a:extLst>
          </p:cNvPr>
          <p:cNvSpPr>
            <a:spLocks noGrp="1"/>
          </p:cNvSpPr>
          <p:nvPr>
            <p:ph type="sldNum" sz="quarter" idx="12"/>
          </p:nvPr>
        </p:nvSpPr>
        <p:spPr/>
        <p:txBody>
          <a:bodyPr/>
          <a:lstStyle/>
          <a:p>
            <a:fld id="{58299760-C039-4184-A38B-B3CC0A342A8F}" type="slidenum">
              <a:rPr lang="en-US" smtClean="0"/>
              <a:t>21</a:t>
            </a:fld>
            <a:endParaRPr lang="en-US"/>
          </a:p>
        </p:txBody>
      </p:sp>
    </p:spTree>
    <p:extLst>
      <p:ext uri="{BB962C8B-B14F-4D97-AF65-F5344CB8AC3E}">
        <p14:creationId xmlns:p14="http://schemas.microsoft.com/office/powerpoint/2010/main" val="3345306130"/>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Thank  you… please reach out with questions!</a:t>
            </a:r>
          </a:p>
        </p:txBody>
      </p:sp>
      <p:pic>
        <p:nvPicPr>
          <p:cNvPr id="2050" name="Picture 2" descr="Profile photo of Brian E. Fliflet"/>
          <p:cNvPicPr>
            <a:picLocks noGrp="1" noChangeAspect="1" noChangeArrowheads="1"/>
          </p:cNvPicPr>
          <p:nvPr>
            <p:ph idx="1"/>
          </p:nvPr>
        </p:nvPicPr>
        <p:blipFill>
          <a:blip r:embed="rId3">
            <a:grayscl/>
            <a:extLst>
              <a:ext uri="{28A0092B-C50C-407E-A947-70E740481C1C}">
                <a14:useLocalDpi xmlns:a14="http://schemas.microsoft.com/office/drawing/2010/main" val="0"/>
              </a:ext>
            </a:extLst>
          </a:blip>
          <a:stretch>
            <a:fillRect/>
          </a:stretch>
        </p:blipFill>
        <p:spPr bwMode="auto">
          <a:xfrm>
            <a:off x="838200" y="1816076"/>
            <a:ext cx="134198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static.wixstatic.com/media/1d27a1_d5c734328cc844d19979a2eafbda97c6~mv2.png/v1/fill/w_157,h_237,al_c,q_85,usm_0.66_1.00_0.01,enc_auto/1d27a1_d5c734328cc844d19979a2eafbda97c6~mv2.png"/>
          <p:cNvPicPr>
            <a:picLocks noChangeAspect="1" noChangeArrowheads="1"/>
          </p:cNvPicPr>
          <p:nvPr/>
        </p:nvPicPr>
        <p:blipFill>
          <a:blip r:embed="rId4">
            <a:grayscl/>
            <a:extLst>
              <a:ext uri="{28A0092B-C50C-407E-A947-70E740481C1C}">
                <a14:useLocalDpi xmlns:a14="http://schemas.microsoft.com/office/drawing/2010/main" val="0"/>
              </a:ext>
            </a:extLst>
          </a:blip>
          <a:stretch>
            <a:fillRect/>
          </a:stretch>
        </p:blipFill>
        <p:spPr bwMode="auto">
          <a:xfrm>
            <a:off x="3448302" y="1816076"/>
            <a:ext cx="134198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s://static.wixstatic.com/media/1d27a1_97a9c4d93f9b49d4bc2009c01b5732fe~mv2.jpg/v1/fill/w_181,h_162,al_c,lg_1,q_80,enc_auto/1d27a1_97a9c4d93f9b49d4bc2009c01b5732fe~mv2.jpg"/>
          <p:cNvPicPr>
            <a:picLocks noChangeAspect="1" noChangeArrowheads="1"/>
          </p:cNvPicPr>
          <p:nvPr/>
        </p:nvPicPr>
        <p:blipFill>
          <a:blip r:embed="rId5">
            <a:grayscl/>
            <a:extLst>
              <a:ext uri="{28A0092B-C50C-407E-A947-70E740481C1C}">
                <a14:useLocalDpi xmlns:a14="http://schemas.microsoft.com/office/drawing/2010/main" val="0"/>
              </a:ext>
            </a:extLst>
          </a:blip>
          <a:stretch>
            <a:fillRect/>
          </a:stretch>
        </p:blipFill>
        <p:spPr bwMode="auto">
          <a:xfrm>
            <a:off x="6175919" y="1816076"/>
            <a:ext cx="135724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6">
            <a:grayscl/>
            <a:extLst>
              <a:ext uri="{28A0092B-C50C-407E-A947-70E740481C1C}">
                <a14:useLocalDpi xmlns:a14="http://schemas.microsoft.com/office/drawing/2010/main" val="0"/>
              </a:ext>
            </a:extLst>
          </a:blip>
          <a:stretch>
            <a:fillRect/>
          </a:stretch>
        </p:blipFill>
        <p:spPr>
          <a:xfrm>
            <a:off x="8918796" y="1833211"/>
            <a:ext cx="1341980" cy="1828800"/>
          </a:xfrm>
          <a:prstGeom prst="rect">
            <a:avLst/>
          </a:prstGeom>
        </p:spPr>
      </p:pic>
      <p:sp>
        <p:nvSpPr>
          <p:cNvPr id="9" name="Rectangle 8"/>
          <p:cNvSpPr/>
          <p:nvPr/>
        </p:nvSpPr>
        <p:spPr>
          <a:xfrm>
            <a:off x="2354920" y="3723010"/>
            <a:ext cx="3672190" cy="2431435"/>
          </a:xfrm>
          <a:prstGeom prst="rect">
            <a:avLst/>
          </a:prstGeom>
        </p:spPr>
        <p:txBody>
          <a:bodyPr wrap="square">
            <a:spAutoFit/>
          </a:bodyPr>
          <a:lstStyle/>
          <a:p>
            <a:pPr algn="ctr"/>
            <a:r>
              <a:rPr lang="en-US" sz="1400" b="1">
                <a:latin typeface="Calibri" panose="020F0502020204030204" pitchFamily="34" charset="0"/>
                <a:ea typeface="Calibri" panose="020F0502020204030204" pitchFamily="34" charset="0"/>
              </a:rPr>
              <a:t>David J. Kupiec </a:t>
            </a:r>
          </a:p>
          <a:p>
            <a:pPr algn="ctr"/>
            <a:r>
              <a:rPr lang="en-US" sz="1400">
                <a:latin typeface="Calibri" panose="020F0502020204030204" pitchFamily="34" charset="0"/>
                <a:ea typeface="Calibri" panose="020F0502020204030204" pitchFamily="34" charset="0"/>
              </a:rPr>
              <a:t>Kupiec &amp; Martin, LLC </a:t>
            </a:r>
          </a:p>
          <a:p>
            <a:pPr algn="ctr"/>
            <a:r>
              <a:rPr lang="en-US" sz="1400">
                <a:latin typeface="Calibri" panose="020F0502020204030204" pitchFamily="34" charset="0"/>
                <a:ea typeface="Calibri" panose="020F0502020204030204" pitchFamily="34" charset="0"/>
              </a:rPr>
              <a:t>600 West Van Buren Street</a:t>
            </a:r>
            <a:br>
              <a:rPr lang="en-US" sz="1400">
                <a:latin typeface="Calibri" panose="020F0502020204030204" pitchFamily="34" charset="0"/>
                <a:ea typeface="Calibri" panose="020F0502020204030204" pitchFamily="34" charset="0"/>
              </a:rPr>
            </a:br>
            <a:r>
              <a:rPr lang="en-US" sz="1400">
                <a:latin typeface="Calibri" panose="020F0502020204030204" pitchFamily="34" charset="0"/>
                <a:ea typeface="Calibri" panose="020F0502020204030204" pitchFamily="34" charset="0"/>
              </a:rPr>
              <a:t>Suite 202 </a:t>
            </a:r>
          </a:p>
          <a:p>
            <a:pPr algn="ctr"/>
            <a:r>
              <a:rPr lang="en-US" sz="1400">
                <a:latin typeface="Calibri" panose="020F0502020204030204" pitchFamily="34" charset="0"/>
                <a:ea typeface="Calibri" panose="020F0502020204030204" pitchFamily="34" charset="0"/>
              </a:rPr>
              <a:t>Chicago, Illinois 60607</a:t>
            </a:r>
          </a:p>
          <a:p>
            <a:pPr algn="ctr"/>
            <a:r>
              <a:rPr lang="en-US" sz="1400">
                <a:latin typeface="Calibri" panose="020F0502020204030204" pitchFamily="34" charset="0"/>
                <a:ea typeface="Calibri" panose="020F0502020204030204" pitchFamily="34" charset="0"/>
              </a:rPr>
              <a:t>312-632-1022 </a:t>
            </a:r>
          </a:p>
          <a:p>
            <a:pPr algn="ctr"/>
            <a:r>
              <a:rPr lang="en-US" sz="1400" u="sng">
                <a:latin typeface="Calibri" panose="020F0502020204030204" pitchFamily="34" charset="0"/>
                <a:ea typeface="Calibri" panose="020F0502020204030204" pitchFamily="34" charset="0"/>
              </a:rPr>
              <a:t>dkupiec@kupiecandmartin.com</a:t>
            </a:r>
          </a:p>
          <a:p>
            <a:pPr algn="ctr"/>
            <a:r>
              <a:rPr lang="en-US"/>
              <a:t>            </a:t>
            </a:r>
          </a:p>
          <a:p>
            <a:pPr algn="ctr"/>
            <a:endParaRPr lang="en-US">
              <a:latin typeface="Calibri" panose="020F0502020204030204" pitchFamily="34" charset="0"/>
              <a:ea typeface="Calibri" panose="020F0502020204030204" pitchFamily="34" charset="0"/>
            </a:endParaRPr>
          </a:p>
          <a:p>
            <a:pPr algn="ctr"/>
            <a:r>
              <a:rPr lang="en-US">
                <a:solidFill>
                  <a:srgbClr val="1F497D"/>
                </a:solidFill>
                <a:latin typeface="Calibri" panose="020F0502020204030204" pitchFamily="34" charset="0"/>
                <a:ea typeface="Calibri" panose="020F0502020204030204" pitchFamily="34" charset="0"/>
              </a:rPr>
              <a:t>                </a:t>
            </a:r>
            <a:endParaRPr lang="en-US">
              <a:latin typeface="Calibri" panose="020F0502020204030204" pitchFamily="34" charset="0"/>
              <a:ea typeface="Calibri" panose="020F0502020204030204" pitchFamily="34" charset="0"/>
            </a:endParaRPr>
          </a:p>
        </p:txBody>
      </p:sp>
      <p:sp>
        <p:nvSpPr>
          <p:cNvPr id="10" name="Rectangle 9"/>
          <p:cNvSpPr/>
          <p:nvPr/>
        </p:nvSpPr>
        <p:spPr>
          <a:xfrm>
            <a:off x="5154210" y="3706278"/>
            <a:ext cx="3672190" cy="2431435"/>
          </a:xfrm>
          <a:prstGeom prst="rect">
            <a:avLst/>
          </a:prstGeom>
        </p:spPr>
        <p:txBody>
          <a:bodyPr wrap="square">
            <a:spAutoFit/>
          </a:bodyPr>
          <a:lstStyle/>
          <a:p>
            <a:pPr algn="ctr"/>
            <a:r>
              <a:rPr lang="en-US" sz="1400" b="1">
                <a:latin typeface="Calibri" panose="020F0502020204030204" pitchFamily="34" charset="0"/>
                <a:ea typeface="Calibri" panose="020F0502020204030204" pitchFamily="34" charset="0"/>
              </a:rPr>
              <a:t>Natalie M. Martin</a:t>
            </a:r>
          </a:p>
          <a:p>
            <a:pPr algn="ctr"/>
            <a:r>
              <a:rPr lang="en-US" sz="1400">
                <a:latin typeface="Calibri" panose="020F0502020204030204" pitchFamily="34" charset="0"/>
                <a:ea typeface="Calibri" panose="020F0502020204030204" pitchFamily="34" charset="0"/>
              </a:rPr>
              <a:t>Kupiec &amp; Martin, LLC </a:t>
            </a:r>
          </a:p>
          <a:p>
            <a:pPr algn="ctr"/>
            <a:r>
              <a:rPr lang="en-US" sz="1400">
                <a:latin typeface="Calibri" panose="020F0502020204030204" pitchFamily="34" charset="0"/>
                <a:ea typeface="Calibri" panose="020F0502020204030204" pitchFamily="34" charset="0"/>
              </a:rPr>
              <a:t>600 West Van Buren Street</a:t>
            </a:r>
            <a:br>
              <a:rPr lang="en-US" sz="1400">
                <a:latin typeface="Calibri" panose="020F0502020204030204" pitchFamily="34" charset="0"/>
                <a:ea typeface="Calibri" panose="020F0502020204030204" pitchFamily="34" charset="0"/>
              </a:rPr>
            </a:br>
            <a:r>
              <a:rPr lang="en-US" sz="1400">
                <a:latin typeface="Calibri" panose="020F0502020204030204" pitchFamily="34" charset="0"/>
                <a:ea typeface="Calibri" panose="020F0502020204030204" pitchFamily="34" charset="0"/>
              </a:rPr>
              <a:t>Suite 202 </a:t>
            </a:r>
          </a:p>
          <a:p>
            <a:pPr algn="ctr"/>
            <a:r>
              <a:rPr lang="en-US" sz="1400">
                <a:latin typeface="Calibri" panose="020F0502020204030204" pitchFamily="34" charset="0"/>
                <a:ea typeface="Calibri" panose="020F0502020204030204" pitchFamily="34" charset="0"/>
              </a:rPr>
              <a:t>Chicago, Illinois 60607</a:t>
            </a:r>
          </a:p>
          <a:p>
            <a:pPr algn="ctr"/>
            <a:r>
              <a:rPr lang="en-US" sz="1400">
                <a:latin typeface="Calibri" panose="020F0502020204030204" pitchFamily="34" charset="0"/>
                <a:ea typeface="Calibri" panose="020F0502020204030204" pitchFamily="34" charset="0"/>
              </a:rPr>
              <a:t>312-632-1023 </a:t>
            </a:r>
          </a:p>
          <a:p>
            <a:pPr algn="ctr"/>
            <a:r>
              <a:rPr lang="en-US" sz="1400" u="sng">
                <a:latin typeface="Calibri" panose="020F0502020204030204" pitchFamily="34" charset="0"/>
                <a:ea typeface="Calibri" panose="020F0502020204030204" pitchFamily="34" charset="0"/>
              </a:rPr>
              <a:t>nmartin@kupiecandmartin.com</a:t>
            </a:r>
          </a:p>
          <a:p>
            <a:pPr algn="ctr"/>
            <a:r>
              <a:rPr lang="en-US"/>
              <a:t>            </a:t>
            </a:r>
          </a:p>
          <a:p>
            <a:pPr algn="ctr"/>
            <a:endParaRPr lang="en-US">
              <a:latin typeface="Calibri" panose="020F0502020204030204" pitchFamily="34" charset="0"/>
              <a:ea typeface="Calibri" panose="020F0502020204030204" pitchFamily="34" charset="0"/>
            </a:endParaRPr>
          </a:p>
          <a:p>
            <a:pPr algn="ctr"/>
            <a:r>
              <a:rPr lang="en-US">
                <a:solidFill>
                  <a:srgbClr val="1F497D"/>
                </a:solidFill>
                <a:latin typeface="Calibri" panose="020F0502020204030204" pitchFamily="34" charset="0"/>
                <a:ea typeface="Calibri" panose="020F0502020204030204" pitchFamily="34" charset="0"/>
              </a:rPr>
              <a:t>                </a:t>
            </a:r>
            <a:endParaRPr lang="en-US">
              <a:latin typeface="Calibri" panose="020F0502020204030204" pitchFamily="34" charset="0"/>
              <a:ea typeface="Calibri" panose="020F0502020204030204" pitchFamily="34" charset="0"/>
            </a:endParaRPr>
          </a:p>
        </p:txBody>
      </p:sp>
      <p:sp>
        <p:nvSpPr>
          <p:cNvPr id="11" name="Rectangle 10"/>
          <p:cNvSpPr/>
          <p:nvPr/>
        </p:nvSpPr>
        <p:spPr>
          <a:xfrm>
            <a:off x="8183359" y="3706278"/>
            <a:ext cx="3170441" cy="1815882"/>
          </a:xfrm>
          <a:prstGeom prst="rect">
            <a:avLst/>
          </a:prstGeom>
        </p:spPr>
        <p:txBody>
          <a:bodyPr wrap="square">
            <a:spAutoFit/>
          </a:bodyPr>
          <a:lstStyle/>
          <a:p>
            <a:pPr algn="ctr"/>
            <a:r>
              <a:rPr lang="en-US" sz="1400" b="1">
                <a:ea typeface="Calibri" panose="020F0502020204030204" pitchFamily="34" charset="0"/>
              </a:rPr>
              <a:t>David P. Dorner</a:t>
            </a:r>
            <a:br>
              <a:rPr lang="en-US" sz="1400">
                <a:ea typeface="Calibri" panose="020F0502020204030204" pitchFamily="34" charset="0"/>
              </a:rPr>
            </a:br>
            <a:r>
              <a:rPr lang="en-US" sz="1400">
                <a:ea typeface="Calibri" panose="020F0502020204030204" pitchFamily="34" charset="0"/>
              </a:rPr>
              <a:t>ReedSmith LLP </a:t>
            </a:r>
            <a:br>
              <a:rPr lang="en-US" sz="1400">
                <a:ea typeface="Calibri" panose="020F0502020204030204" pitchFamily="34" charset="0"/>
              </a:rPr>
            </a:br>
            <a:r>
              <a:rPr lang="en-US" sz="1400">
                <a:ea typeface="Calibri" panose="020F0502020204030204" pitchFamily="34" charset="0"/>
              </a:rPr>
              <a:t>312.207.2402 – Chicago  </a:t>
            </a:r>
          </a:p>
          <a:p>
            <a:pPr algn="ctr"/>
            <a:r>
              <a:rPr lang="en-US" sz="1400">
                <a:ea typeface="Calibri" panose="020F0502020204030204" pitchFamily="34" charset="0"/>
              </a:rPr>
              <a:t>773.852.5111 - Mobile </a:t>
            </a:r>
            <a:br>
              <a:rPr lang="en-US" sz="1400">
                <a:ea typeface="Calibri" panose="020F0502020204030204" pitchFamily="34" charset="0"/>
              </a:rPr>
            </a:br>
            <a:r>
              <a:rPr lang="en-US" sz="1400" u="sng">
                <a:ea typeface="Calibri" panose="020F0502020204030204" pitchFamily="34" charset="0"/>
              </a:rPr>
              <a:t>ddorner@reedsmith.com</a:t>
            </a:r>
            <a:r>
              <a:rPr lang="en-US" sz="1400">
                <a:ea typeface="Calibri" panose="020F0502020204030204" pitchFamily="34" charset="0"/>
              </a:rPr>
              <a:t>  </a:t>
            </a:r>
          </a:p>
          <a:p>
            <a:pPr algn="ctr"/>
            <a:r>
              <a:rPr lang="en-US" sz="1400">
                <a:ea typeface="Calibri" panose="020F0502020204030204" pitchFamily="34" charset="0"/>
              </a:rPr>
              <a:t> </a:t>
            </a:r>
          </a:p>
          <a:p>
            <a:pPr algn="ctr"/>
            <a:r>
              <a:rPr lang="en-US" sz="1400">
                <a:ea typeface="Calibri" panose="020F0502020204030204" pitchFamily="34" charset="0"/>
              </a:rPr>
              <a:t>10 South Wacker Drive, 40</a:t>
            </a:r>
            <a:r>
              <a:rPr lang="en-US" sz="1400" baseline="30000">
                <a:ea typeface="Calibri" panose="020F0502020204030204" pitchFamily="34" charset="0"/>
              </a:rPr>
              <a:t>th</a:t>
            </a:r>
            <a:r>
              <a:rPr lang="en-US" sz="1400">
                <a:ea typeface="Calibri" panose="020F0502020204030204" pitchFamily="34" charset="0"/>
              </a:rPr>
              <a:t> Floor</a:t>
            </a:r>
          </a:p>
          <a:p>
            <a:pPr algn="ctr"/>
            <a:r>
              <a:rPr lang="en-US" sz="1400">
                <a:ea typeface="Calibri" panose="020F0502020204030204" pitchFamily="34" charset="0"/>
              </a:rPr>
              <a:t>Chicago, IL 60606-7507</a:t>
            </a:r>
          </a:p>
        </p:txBody>
      </p:sp>
      <p:sp>
        <p:nvSpPr>
          <p:cNvPr id="12" name="Rectangle 11"/>
          <p:cNvSpPr/>
          <p:nvPr/>
        </p:nvSpPr>
        <p:spPr>
          <a:xfrm>
            <a:off x="70195" y="3692152"/>
            <a:ext cx="3065939" cy="2154436"/>
          </a:xfrm>
          <a:prstGeom prst="rect">
            <a:avLst/>
          </a:prstGeom>
        </p:spPr>
        <p:txBody>
          <a:bodyPr wrap="square">
            <a:spAutoFit/>
          </a:bodyPr>
          <a:lstStyle/>
          <a:p>
            <a:pPr algn="ctr"/>
            <a:r>
              <a:rPr lang="en-US" sz="1400" b="1">
                <a:latin typeface="Calibri" panose="020F0502020204030204" pitchFamily="34" charset="0"/>
                <a:ea typeface="Calibri" panose="020F0502020204030204" pitchFamily="34" charset="0"/>
              </a:rPr>
              <a:t>Brian E. Fliflet</a:t>
            </a:r>
          </a:p>
          <a:p>
            <a:pPr algn="ctr"/>
            <a:r>
              <a:rPr lang="en-US" sz="1400">
                <a:latin typeface="Calibri" panose="020F0502020204030204" pitchFamily="34" charset="0"/>
                <a:ea typeface="Calibri" panose="020F0502020204030204" pitchFamily="34" charset="0"/>
              </a:rPr>
              <a:t>Deputy General Counsel</a:t>
            </a:r>
          </a:p>
          <a:p>
            <a:pPr algn="ctr"/>
            <a:r>
              <a:rPr lang="en-US" sz="1400">
                <a:latin typeface="Calibri" panose="020F0502020204030204" pitchFamily="34" charset="0"/>
                <a:ea typeface="Calibri" panose="020F0502020204030204" pitchFamily="34" charset="0"/>
              </a:rPr>
              <a:t>Illinois Department of Revenue</a:t>
            </a:r>
          </a:p>
          <a:p>
            <a:pPr algn="ctr"/>
            <a:r>
              <a:rPr lang="en-US" sz="1400">
                <a:latin typeface="Calibri" panose="020F0502020204030204" pitchFamily="34" charset="0"/>
                <a:ea typeface="Calibri" panose="020F0502020204030204" pitchFamily="34" charset="0"/>
              </a:rPr>
              <a:t>Telephone: 312-814-0004</a:t>
            </a:r>
            <a:br>
              <a:rPr lang="en-US" sz="1400">
                <a:latin typeface="Calibri" panose="020F0502020204030204" pitchFamily="34" charset="0"/>
                <a:ea typeface="Calibri" panose="020F0502020204030204" pitchFamily="34" charset="0"/>
              </a:rPr>
            </a:br>
            <a:r>
              <a:rPr lang="en-US" sz="1400">
                <a:latin typeface="Calibri" panose="020F0502020204030204" pitchFamily="34" charset="0"/>
                <a:ea typeface="Calibri" panose="020F0502020204030204" pitchFamily="34" charset="0"/>
              </a:rPr>
              <a:t>Fax: 312 - 814 -1402</a:t>
            </a:r>
            <a:br>
              <a:rPr lang="en-US" sz="1400">
                <a:latin typeface="Calibri" panose="020F0502020204030204" pitchFamily="34" charset="0"/>
                <a:ea typeface="Calibri" panose="020F0502020204030204" pitchFamily="34" charset="0"/>
              </a:rPr>
            </a:br>
            <a:r>
              <a:rPr lang="en-US" sz="1400">
                <a:latin typeface="Calibri" panose="020F0502020204030204" pitchFamily="34" charset="0"/>
                <a:ea typeface="Calibri" panose="020F0502020204030204" pitchFamily="34" charset="0"/>
              </a:rPr>
              <a:t>Email: brian.fliflet@illinois.gov</a:t>
            </a:r>
          </a:p>
          <a:p>
            <a:pPr algn="ctr"/>
            <a:r>
              <a:rPr lang="en-US" sz="1400">
                <a:latin typeface="Calibri" panose="020F0502020204030204" pitchFamily="34" charset="0"/>
                <a:ea typeface="Calibri" panose="020F0502020204030204" pitchFamily="34" charset="0"/>
              </a:rPr>
              <a:t>Website: www.tax.Illinois.gov</a:t>
            </a:r>
          </a:p>
          <a:p>
            <a:pPr algn="ctr"/>
            <a:endParaRPr lang="en-US">
              <a:latin typeface="Calibri" panose="020F0502020204030204" pitchFamily="34" charset="0"/>
              <a:ea typeface="Calibri" panose="020F0502020204030204" pitchFamily="34" charset="0"/>
            </a:endParaRPr>
          </a:p>
          <a:p>
            <a:pPr algn="ctr"/>
            <a:endParaRPr lang="en-US">
              <a:latin typeface="Calibri" panose="020F0502020204030204" pitchFamily="34" charset="0"/>
              <a:ea typeface="Calibri" panose="020F0502020204030204" pitchFamily="34" charset="0"/>
            </a:endParaRPr>
          </a:p>
        </p:txBody>
      </p:sp>
      <p:sp>
        <p:nvSpPr>
          <p:cNvPr id="3" name="Slide Number Placeholder 2">
            <a:extLst>
              <a:ext uri="{FF2B5EF4-FFF2-40B4-BE49-F238E27FC236}">
                <a16:creationId xmlns:a16="http://schemas.microsoft.com/office/drawing/2014/main" id="{27B248DE-D563-084C-8057-8FE2B35E1693}"/>
              </a:ext>
            </a:extLst>
          </p:cNvPr>
          <p:cNvSpPr>
            <a:spLocks noGrp="1"/>
          </p:cNvSpPr>
          <p:nvPr>
            <p:ph type="sldNum" sz="quarter" idx="12"/>
          </p:nvPr>
        </p:nvSpPr>
        <p:spPr/>
        <p:txBody>
          <a:bodyPr/>
          <a:lstStyle/>
          <a:p>
            <a:fld id="{58299760-C039-4184-A38B-B3CC0A342A8F}" type="slidenum">
              <a:rPr lang="en-US" smtClean="0"/>
              <a:t>22</a:t>
            </a:fld>
            <a:endParaRPr lang="en-US"/>
          </a:p>
        </p:txBody>
      </p:sp>
    </p:spTree>
    <p:extLst>
      <p:ext uri="{BB962C8B-B14F-4D97-AF65-F5344CB8AC3E}">
        <p14:creationId xmlns:p14="http://schemas.microsoft.com/office/powerpoint/2010/main" val="2436875614"/>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06846B-FE49-4C7E-8E58-9B6ED7B1717B}"/>
              </a:ext>
            </a:extLst>
          </p:cNvPr>
          <p:cNvSpPr>
            <a:spLocks noGrp="1"/>
          </p:cNvSpPr>
          <p:nvPr>
            <p:ph type="title"/>
          </p:nvPr>
        </p:nvSpPr>
        <p:spPr/>
        <p:txBody>
          <a:bodyPr/>
          <a:lstStyle/>
          <a:p>
            <a:r>
              <a:rPr lang="en-US"/>
              <a:t>Disclaimer</a:t>
            </a:r>
          </a:p>
        </p:txBody>
      </p:sp>
      <p:sp>
        <p:nvSpPr>
          <p:cNvPr id="3" name="Content Placeholder 2">
            <a:extLst>
              <a:ext uri="{FF2B5EF4-FFF2-40B4-BE49-F238E27FC236}">
                <a16:creationId xmlns:a16="http://schemas.microsoft.com/office/drawing/2014/main" id="{ACB13FD8-5B12-4A31-BDC3-5AD5763073DE}"/>
              </a:ext>
            </a:extLst>
          </p:cNvPr>
          <p:cNvSpPr>
            <a:spLocks noGrp="1"/>
          </p:cNvSpPr>
          <p:nvPr>
            <p:ph idx="1"/>
          </p:nvPr>
        </p:nvSpPr>
        <p:spPr>
          <a:xfrm>
            <a:off x="721468" y="1825625"/>
            <a:ext cx="10515600" cy="3676015"/>
          </a:xfrm>
        </p:spPr>
        <p:txBody>
          <a:bodyPr/>
          <a:lstStyle/>
          <a:p>
            <a:pPr marL="0" indent="0" algn="just">
              <a:buNone/>
            </a:pPr>
            <a:r>
              <a:rPr lang="en-US" sz="2800" i="1">
                <a:latin typeface="Arial" panose="020B0604020202020204" pitchFamily="34" charset="0"/>
                <a:cs typeface="Arial" panose="020B0604020202020204" pitchFamily="34" charset="0"/>
              </a:rPr>
              <a:t>This PowerPoint presentation is provided for general informational purposes only. The  information contained in this presentation should not be construed as legal advice from the Illinois Department of Revenue or the presenter for any purpose, including but not limited to the Taxpayers’ Bill of Rights, nor is it intended to be a substitute for legal counsel on any subject matter. IDOR advises that audience members pursue appropriate legal or other professional advice when seeking guidance, based upon their particular facts and circumstances.</a:t>
            </a:r>
            <a:r>
              <a:rPr lang="en-US" i="1"/>
              <a:t>   </a:t>
            </a:r>
            <a:endParaRPr lang="en-US"/>
          </a:p>
          <a:p>
            <a:pPr marL="0" indent="0">
              <a:buNone/>
            </a:pPr>
            <a:endParaRPr lang="en-US"/>
          </a:p>
          <a:p>
            <a:endParaRPr lang="en-US"/>
          </a:p>
        </p:txBody>
      </p:sp>
      <p:pic>
        <p:nvPicPr>
          <p:cNvPr id="6" name="Picture 5" descr="Illinois Department of Revenue logo, stacked style, black outline with a transparent background">
            <a:extLst>
              <a:ext uri="{FF2B5EF4-FFF2-40B4-BE49-F238E27FC236}">
                <a16:creationId xmlns:a16="http://schemas.microsoft.com/office/drawing/2014/main" id="{AD4C50FA-E221-4472-AEA3-9CE1A8BD6F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5664" y="5914436"/>
            <a:ext cx="1902057" cy="623593"/>
          </a:xfrm>
          <a:prstGeom prst="rect">
            <a:avLst/>
          </a:prstGeom>
        </p:spPr>
      </p:pic>
      <p:sp>
        <p:nvSpPr>
          <p:cNvPr id="4" name="Slide Number Placeholder 3">
            <a:extLst>
              <a:ext uri="{FF2B5EF4-FFF2-40B4-BE49-F238E27FC236}">
                <a16:creationId xmlns:a16="http://schemas.microsoft.com/office/drawing/2014/main" id="{71AFFEEA-2F10-3847-9C30-4FBDF5612FBD}"/>
              </a:ext>
            </a:extLst>
          </p:cNvPr>
          <p:cNvSpPr>
            <a:spLocks noGrp="1"/>
          </p:cNvSpPr>
          <p:nvPr>
            <p:ph type="sldNum" sz="quarter" idx="12"/>
          </p:nvPr>
        </p:nvSpPr>
        <p:spPr/>
        <p:txBody>
          <a:bodyPr/>
          <a:lstStyle/>
          <a:p>
            <a:fld id="{58299760-C039-4184-A38B-B3CC0A342A8F}" type="slidenum">
              <a:rPr lang="en-US" smtClean="0"/>
              <a:t>3</a:t>
            </a:fld>
            <a:endParaRPr lang="en-US"/>
          </a:p>
        </p:txBody>
      </p:sp>
    </p:spTree>
    <p:extLst>
      <p:ext uri="{BB962C8B-B14F-4D97-AF65-F5344CB8AC3E}">
        <p14:creationId xmlns:p14="http://schemas.microsoft.com/office/powerpoint/2010/main" val="2363485180"/>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042CB6-50EF-41A5-82E0-96A232A955FB}"/>
              </a:ext>
            </a:extLst>
          </p:cNvPr>
          <p:cNvSpPr>
            <a:spLocks noGrp="1"/>
          </p:cNvSpPr>
          <p:nvPr>
            <p:ph type="title"/>
          </p:nvPr>
        </p:nvSpPr>
        <p:spPr/>
        <p:txBody>
          <a:bodyPr/>
          <a:lstStyle/>
          <a:p>
            <a:r>
              <a:rPr lang="en-US"/>
              <a:t>Illinois Fiscal Condition</a:t>
            </a:r>
          </a:p>
        </p:txBody>
      </p:sp>
      <p:sp>
        <p:nvSpPr>
          <p:cNvPr id="3" name="Content Placeholder 2">
            <a:extLst>
              <a:ext uri="{FF2B5EF4-FFF2-40B4-BE49-F238E27FC236}">
                <a16:creationId xmlns:a16="http://schemas.microsoft.com/office/drawing/2014/main" id="{8FD8C702-5F53-4EAA-8E24-97C2A36617EF}"/>
              </a:ext>
            </a:extLst>
          </p:cNvPr>
          <p:cNvSpPr>
            <a:spLocks noGrp="1"/>
          </p:cNvSpPr>
          <p:nvPr>
            <p:ph idx="1"/>
          </p:nvPr>
        </p:nvSpPr>
        <p:spPr>
          <a:xfrm>
            <a:off x="838200" y="1616619"/>
            <a:ext cx="10515600" cy="4351338"/>
          </a:xfrm>
        </p:spPr>
        <p:txBody>
          <a:bodyPr/>
          <a:lstStyle/>
          <a:p>
            <a:r>
              <a:rPr lang="en-US"/>
              <a:t>After 17 downgrades over 20 years, Illinois received two credit rating upgrades during last two years from Moody’s, S&amp;P and Fitch</a:t>
            </a:r>
          </a:p>
          <a:p>
            <a:r>
              <a:rPr lang="en-US"/>
              <a:t>Illinois Family Relief Plan returned $1.8 billion to residents in the form of income tax and property tax rebates and by suspending the grocery tax for one year and suspending the scheduled increase in the gas tax for six months</a:t>
            </a:r>
          </a:p>
          <a:p>
            <a:r>
              <a:rPr lang="en-US"/>
              <a:t>$1.8 billion transferred to Unemployment Insurance Trust Fund</a:t>
            </a:r>
          </a:p>
          <a:p>
            <a:pPr lvl="1"/>
            <a:r>
              <a:rPr lang="en-US"/>
              <a:t>Repay remaining $1.35 billion loan from federal government</a:t>
            </a:r>
          </a:p>
          <a:p>
            <a:pPr lvl="1"/>
            <a:r>
              <a:rPr lang="en-US"/>
              <a:t>Make $450 million interest-free loan </a:t>
            </a:r>
          </a:p>
          <a:p>
            <a:pPr lvl="1"/>
            <a:r>
              <a:rPr lang="en-US"/>
              <a:t>Repayments through business taxes placed in Budget Stabilization Fund</a:t>
            </a:r>
          </a:p>
        </p:txBody>
      </p:sp>
      <p:sp>
        <p:nvSpPr>
          <p:cNvPr id="4" name="Slide Number Placeholder 3">
            <a:extLst>
              <a:ext uri="{FF2B5EF4-FFF2-40B4-BE49-F238E27FC236}">
                <a16:creationId xmlns:a16="http://schemas.microsoft.com/office/drawing/2014/main" id="{B1DB0080-68E8-5743-93C8-62D63EEDBAB7}"/>
              </a:ext>
            </a:extLst>
          </p:cNvPr>
          <p:cNvSpPr>
            <a:spLocks noGrp="1"/>
          </p:cNvSpPr>
          <p:nvPr>
            <p:ph type="sldNum" sz="quarter" idx="12"/>
          </p:nvPr>
        </p:nvSpPr>
        <p:spPr/>
        <p:txBody>
          <a:bodyPr/>
          <a:lstStyle/>
          <a:p>
            <a:fld id="{58299760-C039-4184-A38B-B3CC0A342A8F}" type="slidenum">
              <a:rPr lang="en-US" smtClean="0"/>
              <a:t>4</a:t>
            </a:fld>
            <a:endParaRPr lang="en-US"/>
          </a:p>
        </p:txBody>
      </p:sp>
    </p:spTree>
    <p:extLst>
      <p:ext uri="{BB962C8B-B14F-4D97-AF65-F5344CB8AC3E}">
        <p14:creationId xmlns:p14="http://schemas.microsoft.com/office/powerpoint/2010/main" val="3108558468"/>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4AD6C0-E9D5-4DAA-9B86-8570AFFE87EA}"/>
              </a:ext>
            </a:extLst>
          </p:cNvPr>
          <p:cNvSpPr>
            <a:spLocks noGrp="1"/>
          </p:cNvSpPr>
          <p:nvPr>
            <p:ph type="title"/>
          </p:nvPr>
        </p:nvSpPr>
        <p:spPr>
          <a:xfrm>
            <a:off x="659524" y="283759"/>
            <a:ext cx="10515600" cy="891594"/>
          </a:xfrm>
        </p:spPr>
        <p:txBody>
          <a:bodyPr/>
          <a:lstStyle/>
          <a:p>
            <a:r>
              <a:rPr lang="en-US"/>
              <a:t>Illinois tax collections</a:t>
            </a:r>
          </a:p>
        </p:txBody>
      </p:sp>
      <p:sp>
        <p:nvSpPr>
          <p:cNvPr id="4" name="Title 1">
            <a:extLst>
              <a:ext uri="{FF2B5EF4-FFF2-40B4-BE49-F238E27FC236}">
                <a16:creationId xmlns:a16="http://schemas.microsoft.com/office/drawing/2014/main" id="{B3EA22F8-688D-4707-8301-68A6E6009FD9}"/>
              </a:ext>
            </a:extLst>
          </p:cNvPr>
          <p:cNvSpPr txBox="1"/>
          <p:nvPr/>
        </p:nvSpPr>
        <p:spPr>
          <a:xfrm>
            <a:off x="312513" y="260951"/>
            <a:ext cx="9737177" cy="91440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700">
              <a:solidFill>
                <a:schemeClr val="bg1"/>
              </a:solidFill>
              <a:latin typeface="Times New Roman" panose="02020603050405020304" pitchFamily="18" charset="0"/>
              <a:cs typeface="Times New Roman" panose="02020603050405020304" pitchFamily="18" charset="0"/>
            </a:endParaRPr>
          </a:p>
        </p:txBody>
      </p:sp>
      <p:graphicFrame>
        <p:nvGraphicFramePr>
          <p:cNvPr id="6" name="Content Placeholder 4">
            <a:extLst>
              <a:ext uri="{FF2B5EF4-FFF2-40B4-BE49-F238E27FC236}">
                <a16:creationId xmlns:a16="http://schemas.microsoft.com/office/drawing/2014/main" id="{CD8784D6-EE2D-485B-9F39-62CA5360372E}"/>
              </a:ext>
            </a:extLst>
          </p:cNvPr>
          <p:cNvGraphicFramePr/>
          <p:nvPr>
            <p:extLst/>
          </p:nvPr>
        </p:nvGraphicFramePr>
        <p:xfrm>
          <a:off x="806310" y="2577736"/>
          <a:ext cx="9339175" cy="3758391"/>
        </p:xfrm>
        <a:graphic>
          <a:graphicData uri="http://schemas.openxmlformats.org/drawingml/2006/chart">
            <c:chart xmlns:c="http://schemas.openxmlformats.org/drawingml/2006/chart" xmlns:r="http://schemas.openxmlformats.org/officeDocument/2006/relationships" r:id="rId3"/>
          </a:graphicData>
        </a:graphic>
      </p:graphicFrame>
      <p:sp>
        <p:nvSpPr>
          <p:cNvPr id="7" name="Subtitle 2">
            <a:extLst>
              <a:ext uri="{FF2B5EF4-FFF2-40B4-BE49-F238E27FC236}">
                <a16:creationId xmlns:a16="http://schemas.microsoft.com/office/drawing/2014/main" id="{112AD8E3-A3ED-4847-A6E1-6C417832FE44}"/>
              </a:ext>
            </a:extLst>
          </p:cNvPr>
          <p:cNvSpPr txBox="1"/>
          <p:nvPr/>
        </p:nvSpPr>
        <p:spPr>
          <a:xfrm>
            <a:off x="548658" y="1196844"/>
            <a:ext cx="9727455" cy="1380892"/>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14313" marR="0" lvl="0" indent="-214313" algn="l" defTabSz="914400" rtl="0" eaLnBrk="1" fontAlgn="auto" latinLnBrk="0" hangingPunct="1">
              <a:lnSpc>
                <a:spcPct val="150000"/>
              </a:lnSpc>
              <a:spcBef>
                <a:spcPct val="0"/>
              </a:spcBef>
              <a:spcAft>
                <a:spcPct val="0"/>
              </a:spcAft>
              <a:buClrTx/>
              <a:buSzTx/>
              <a:buFont typeface="Arial" panose="020B0604020202020204" pitchFamily="34" charset="0"/>
              <a:buChar char="•"/>
              <a:defRPr/>
            </a:pPr>
            <a:r>
              <a:rPr kumimoji="0" lang="en-US" sz="1500" b="0" i="0" u="none" strike="noStrike" kern="1200" cap="none" spc="0" normalizeH="0" baseline="0" noProof="0">
                <a:ln>
                  <a:noFill/>
                </a:ln>
                <a:solidFill>
                  <a:prstClr val="black"/>
                </a:solidFill>
                <a:effectLst/>
                <a:uLnTx/>
                <a:uFillTx/>
                <a:latin typeface="Calibri" panose="020F0502020204030204"/>
                <a:ea typeface="+mn-ea"/>
                <a:cs typeface="+mn-cs"/>
              </a:rPr>
              <a:t>Total Income tax collections in fiscal year 2022 were up 23% compared to fiscal year 2021 and 58% compared to fiscal year 2020 </a:t>
            </a:r>
          </a:p>
          <a:p>
            <a:pPr marL="214313" marR="0" lvl="0" indent="-214313" algn="l" defTabSz="914400" rtl="0" eaLnBrk="1" fontAlgn="auto" latinLnBrk="0" hangingPunct="1">
              <a:lnSpc>
                <a:spcPct val="150000"/>
              </a:lnSpc>
              <a:spcBef>
                <a:spcPct val="0"/>
              </a:spcBef>
              <a:spcAft>
                <a:spcPct val="0"/>
              </a:spcAft>
              <a:buClrTx/>
              <a:buSzTx/>
              <a:buFont typeface="Arial" panose="020B0604020202020204" pitchFamily="34" charset="0"/>
              <a:buChar char="•"/>
              <a:defRPr/>
            </a:pPr>
            <a:r>
              <a:rPr kumimoji="0" lang="en-US" sz="1500" b="0" i="0" u="none" strike="noStrike" kern="1200" cap="none" spc="0" normalizeH="0" baseline="0" noProof="0">
                <a:ln>
                  <a:noFill/>
                </a:ln>
                <a:solidFill>
                  <a:prstClr val="black"/>
                </a:solidFill>
                <a:effectLst/>
                <a:uLnTx/>
                <a:uFillTx/>
                <a:latin typeface="Calibri" panose="020F0502020204030204"/>
                <a:ea typeface="+mn-ea"/>
                <a:cs typeface="+mn-cs"/>
              </a:rPr>
              <a:t>Business income tax collections were up 84.1% in fiscal year 2022 compared to fiscal year 2021</a:t>
            </a:r>
          </a:p>
          <a:p>
            <a:pPr marL="214313" marR="0" lvl="0" indent="-214313" algn="l" defTabSz="914400" rtl="0" eaLnBrk="1" fontAlgn="auto" latinLnBrk="0" hangingPunct="1">
              <a:lnSpc>
                <a:spcPct val="150000"/>
              </a:lnSpc>
              <a:spcBef>
                <a:spcPct val="0"/>
              </a:spcBef>
              <a:spcAft>
                <a:spcPct val="0"/>
              </a:spcAft>
              <a:buClrTx/>
              <a:buSzTx/>
              <a:buFont typeface="Arial" panose="020B0604020202020204" pitchFamily="34" charset="0"/>
              <a:buChar char="•"/>
              <a:defRPr/>
            </a:pPr>
            <a:r>
              <a:rPr kumimoji="0" lang="en-US" sz="1500" b="0" i="0" u="none" strike="noStrike" kern="1200" cap="none" spc="0" normalizeH="0" baseline="0" noProof="0">
                <a:ln>
                  <a:noFill/>
                </a:ln>
                <a:solidFill>
                  <a:prstClr val="black"/>
                </a:solidFill>
                <a:effectLst/>
                <a:uLnTx/>
                <a:uFillTx/>
                <a:latin typeface="Calibri" panose="020F0502020204030204"/>
                <a:ea typeface="+mn-ea"/>
                <a:cs typeface="+mn-cs"/>
              </a:rPr>
              <a:t>Individual income tax collections were up 4.1% in fiscal year 2022 compared to fiscal year 2021</a:t>
            </a:r>
          </a:p>
          <a:p>
            <a:pPr marL="214313" marR="0" lvl="0" indent="-214313" algn="l" defTabSz="914400" rtl="0" eaLnBrk="1" fontAlgn="auto" latinLnBrk="0" hangingPunct="1">
              <a:lnSpc>
                <a:spcPct val="90000"/>
              </a:lnSpc>
              <a:spcBef>
                <a:spcPts val="1000"/>
              </a:spcBef>
              <a:spcAft>
                <a:spcPct val="0"/>
              </a:spcAft>
              <a:buClrTx/>
              <a:buSzTx/>
              <a:buFont typeface="Arial" panose="020B0604020202020204" pitchFamily="34" charset="0"/>
              <a:buChar char="•"/>
              <a:defRPr/>
            </a:pPr>
            <a:endParaRPr kumimoji="0" lang="en-US" sz="10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9368864"/>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B9801-A0B4-4CFC-8672-BC54C3F31B9E}"/>
              </a:ext>
            </a:extLst>
          </p:cNvPr>
          <p:cNvSpPr>
            <a:spLocks noGrp="1"/>
          </p:cNvSpPr>
          <p:nvPr>
            <p:ph type="title"/>
          </p:nvPr>
        </p:nvSpPr>
        <p:spPr>
          <a:xfrm>
            <a:off x="656820" y="181020"/>
            <a:ext cx="10515600" cy="994637"/>
          </a:xfrm>
        </p:spPr>
        <p:txBody>
          <a:bodyPr/>
          <a:lstStyle/>
          <a:p>
            <a:r>
              <a:rPr lang="en-US"/>
              <a:t>Corporate income tax collections</a:t>
            </a:r>
          </a:p>
        </p:txBody>
      </p:sp>
      <p:graphicFrame>
        <p:nvGraphicFramePr>
          <p:cNvPr id="6" name="Chart 5">
            <a:extLst>
              <a:ext uri="{FF2B5EF4-FFF2-40B4-BE49-F238E27FC236}">
                <a16:creationId xmlns:a16="http://schemas.microsoft.com/office/drawing/2014/main" id="{26C388F6-650D-4839-82F5-BBF44E3277A4}"/>
              </a:ext>
            </a:extLst>
          </p:cNvPr>
          <p:cNvGraphicFramePr/>
          <p:nvPr>
            <p:extLst/>
          </p:nvPr>
        </p:nvGraphicFramePr>
        <p:xfrm>
          <a:off x="656820" y="1506583"/>
          <a:ext cx="10159225" cy="4440879"/>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7529764" y="3073477"/>
            <a:ext cx="894389" cy="369332"/>
          </a:xfrm>
          <a:prstGeom prst="rect">
            <a:avLst/>
          </a:prstGeom>
          <a:solidFill>
            <a:schemeClr val="accent6"/>
          </a:solidFill>
          <a:ln w="6350">
            <a:solidFill>
              <a:srgbClr val="002060"/>
            </a:solidFill>
          </a:ln>
          <a:effectLst>
            <a:softEdge rad="31750"/>
          </a:effectLst>
        </p:spPr>
        <p:txBody>
          <a:bodyPr wrap="square" rtlCol="0">
            <a:spAutoFit/>
          </a:bodyPr>
          <a:lstStyle/>
          <a:p>
            <a:r>
              <a:rPr lang="en-US">
                <a:solidFill>
                  <a:schemeClr val="bg1"/>
                </a:solidFill>
              </a:rPr>
              <a:t>+ 129%</a:t>
            </a:r>
          </a:p>
        </p:txBody>
      </p:sp>
    </p:spTree>
    <p:extLst>
      <p:ext uri="{BB962C8B-B14F-4D97-AF65-F5344CB8AC3E}">
        <p14:creationId xmlns:p14="http://schemas.microsoft.com/office/powerpoint/2010/main" val="315434799"/>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A5C28-B50E-42AE-A869-8DDB868E7BC7}"/>
              </a:ext>
            </a:extLst>
          </p:cNvPr>
          <p:cNvSpPr>
            <a:spLocks noGrp="1"/>
          </p:cNvSpPr>
          <p:nvPr>
            <p:ph type="title"/>
          </p:nvPr>
        </p:nvSpPr>
        <p:spPr/>
        <p:txBody>
          <a:bodyPr/>
          <a:lstStyle/>
          <a:p>
            <a:r>
              <a:rPr lang="en-US"/>
              <a:t>Rulemaking - Some Regarding Income Tax</a:t>
            </a:r>
          </a:p>
        </p:txBody>
      </p:sp>
      <p:sp>
        <p:nvSpPr>
          <p:cNvPr id="3" name="Content Placeholder 2">
            <a:extLst>
              <a:ext uri="{FF2B5EF4-FFF2-40B4-BE49-F238E27FC236}">
                <a16:creationId xmlns:a16="http://schemas.microsoft.com/office/drawing/2014/main" id="{76D5BD3A-5B66-40FE-96D3-2ED36FC09B97}"/>
              </a:ext>
            </a:extLst>
          </p:cNvPr>
          <p:cNvSpPr>
            <a:spLocks noGrp="1"/>
          </p:cNvSpPr>
          <p:nvPr>
            <p:ph idx="1"/>
          </p:nvPr>
        </p:nvSpPr>
        <p:spPr/>
        <p:txBody>
          <a:bodyPr/>
          <a:lstStyle/>
          <a:p>
            <a:pPr>
              <a:buFont typeface="Wingdings" panose="05000000000000000000" pitchFamily="2" charset="2"/>
              <a:buChar char="Ø"/>
            </a:pPr>
            <a:r>
              <a:rPr lang="en-US"/>
              <a:t>86 IAC 100.2300—Illinois net loss carry backs and net loss carryovers</a:t>
            </a:r>
          </a:p>
          <a:p>
            <a:pPr lvl="1">
              <a:buFont typeface="Wingdings" panose="05000000000000000000" pitchFamily="2" charset="2"/>
              <a:buChar char="Ø"/>
            </a:pPr>
            <a:r>
              <a:rPr lang="en-US"/>
              <a:t>Incorporates $100,000 cap on IL NLD for tax years ending on or after December 31, 2021, and before December 31, 2024</a:t>
            </a:r>
          </a:p>
          <a:p>
            <a:pPr lvl="1">
              <a:buFont typeface="Wingdings" panose="05000000000000000000" pitchFamily="2" charset="2"/>
              <a:buChar char="Ø"/>
            </a:pPr>
            <a:r>
              <a:rPr lang="en-US"/>
              <a:t>Incorporates extension of period for carrying losses from 12 years to 20 years</a:t>
            </a:r>
          </a:p>
          <a:p>
            <a:pPr marL="457200" lvl="1" indent="0">
              <a:buNone/>
            </a:pPr>
            <a:endParaRPr lang="en-US"/>
          </a:p>
          <a:p>
            <a:pPr>
              <a:buFont typeface="Wingdings" panose="05000000000000000000" pitchFamily="2" charset="2"/>
              <a:buChar char="Ø"/>
            </a:pPr>
            <a:r>
              <a:rPr lang="en-US"/>
              <a:t>86 IAC 100.3200—Taxability in another state</a:t>
            </a:r>
          </a:p>
          <a:p>
            <a:pPr lvl="1">
              <a:buFont typeface="Wingdings" panose="05000000000000000000" pitchFamily="2" charset="2"/>
              <a:buChar char="Ø"/>
            </a:pPr>
            <a:r>
              <a:rPr lang="en-US"/>
              <a:t>For purposes of determining whether certain sales are subject to throwout or throwback, removes stipulation regarding treaties with foreign countries</a:t>
            </a:r>
          </a:p>
          <a:p>
            <a:pPr marL="0" indent="0">
              <a:buNone/>
            </a:pPr>
            <a:endParaRPr lang="en-US"/>
          </a:p>
          <a:p>
            <a:pPr marL="0" indent="0">
              <a:buNone/>
            </a:pPr>
            <a:endParaRPr lang="en-US"/>
          </a:p>
          <a:p>
            <a:pPr>
              <a:buFont typeface="Wingdings" panose="05000000000000000000" pitchFamily="2" charset="2"/>
              <a:buChar char="Ø"/>
            </a:pPr>
            <a:endParaRPr lang="en-US"/>
          </a:p>
        </p:txBody>
      </p:sp>
      <p:sp>
        <p:nvSpPr>
          <p:cNvPr id="4" name="Slide Number Placeholder 3">
            <a:extLst>
              <a:ext uri="{FF2B5EF4-FFF2-40B4-BE49-F238E27FC236}">
                <a16:creationId xmlns:a16="http://schemas.microsoft.com/office/drawing/2014/main" id="{14860A18-D006-BD48-9AFE-DE6DCE58356D}"/>
              </a:ext>
            </a:extLst>
          </p:cNvPr>
          <p:cNvSpPr>
            <a:spLocks noGrp="1"/>
          </p:cNvSpPr>
          <p:nvPr>
            <p:ph type="sldNum" sz="quarter" idx="12"/>
          </p:nvPr>
        </p:nvSpPr>
        <p:spPr/>
        <p:txBody>
          <a:bodyPr/>
          <a:lstStyle/>
          <a:p>
            <a:fld id="{58299760-C039-4184-A38B-B3CC0A342A8F}" type="slidenum">
              <a:rPr lang="en-US" smtClean="0"/>
              <a:t>7</a:t>
            </a:fld>
            <a:endParaRPr lang="en-US"/>
          </a:p>
        </p:txBody>
      </p:sp>
    </p:spTree>
    <p:extLst>
      <p:ext uri="{BB962C8B-B14F-4D97-AF65-F5344CB8AC3E}">
        <p14:creationId xmlns:p14="http://schemas.microsoft.com/office/powerpoint/2010/main" val="3172257851"/>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CE9F8-9381-4DC0-8FA6-E8680B7B7D8C}"/>
              </a:ext>
            </a:extLst>
          </p:cNvPr>
          <p:cNvSpPr>
            <a:spLocks noGrp="1"/>
          </p:cNvSpPr>
          <p:nvPr>
            <p:ph type="title"/>
          </p:nvPr>
        </p:nvSpPr>
        <p:spPr/>
        <p:txBody>
          <a:bodyPr/>
          <a:lstStyle/>
          <a:p>
            <a:r>
              <a:rPr lang="en-US"/>
              <a:t>Rulemaking – Some Regarding Income Tax</a:t>
            </a:r>
          </a:p>
        </p:txBody>
      </p:sp>
      <p:sp>
        <p:nvSpPr>
          <p:cNvPr id="3" name="Content Placeholder 2">
            <a:extLst>
              <a:ext uri="{FF2B5EF4-FFF2-40B4-BE49-F238E27FC236}">
                <a16:creationId xmlns:a16="http://schemas.microsoft.com/office/drawing/2014/main" id="{5F085017-DB2C-46C9-B1A3-7B29EEB15A1C}"/>
              </a:ext>
            </a:extLst>
          </p:cNvPr>
          <p:cNvSpPr>
            <a:spLocks noGrp="1"/>
          </p:cNvSpPr>
          <p:nvPr>
            <p:ph idx="1"/>
          </p:nvPr>
        </p:nvSpPr>
        <p:spPr/>
        <p:txBody>
          <a:bodyPr>
            <a:normAutofit/>
          </a:bodyPr>
          <a:lstStyle/>
          <a:p>
            <a:pPr>
              <a:buFont typeface="Wingdings" panose="05000000000000000000" pitchFamily="2" charset="2"/>
              <a:buChar char="Ø"/>
            </a:pPr>
            <a:r>
              <a:rPr lang="en-US"/>
              <a:t>86 IAC 100.5020—Extensions of time for filing returns</a:t>
            </a:r>
          </a:p>
          <a:p>
            <a:pPr lvl="1">
              <a:buFont typeface="Wingdings" panose="05000000000000000000" pitchFamily="2" charset="2"/>
              <a:buChar char="Ø"/>
            </a:pPr>
            <a:r>
              <a:rPr lang="en-US"/>
              <a:t>For extended due date for filing corporate income tax returns, restores additional one month after extended due date for filing federal returns</a:t>
            </a:r>
          </a:p>
          <a:p>
            <a:pPr lvl="1">
              <a:buFont typeface="Wingdings" panose="05000000000000000000" pitchFamily="2" charset="2"/>
              <a:buChar char="Ø"/>
            </a:pPr>
            <a:r>
              <a:rPr lang="en-US"/>
              <a:t>Applies to tax years ending on or after December 31, 2021</a:t>
            </a:r>
          </a:p>
          <a:p>
            <a:pPr marL="0" indent="0">
              <a:buNone/>
            </a:pPr>
            <a:endParaRPr lang="en-US"/>
          </a:p>
          <a:p>
            <a:pPr>
              <a:buFont typeface="Wingdings" panose="05000000000000000000" pitchFamily="2" charset="2"/>
              <a:buChar char="Ø"/>
            </a:pPr>
            <a:r>
              <a:rPr lang="en-US"/>
              <a:t>89 IAC 100.2198 – EDGE Credit clawback</a:t>
            </a:r>
          </a:p>
          <a:p>
            <a:pPr lvl="1">
              <a:buFont typeface="Wingdings" panose="05000000000000000000" pitchFamily="2" charset="2"/>
              <a:buChar char="Ø"/>
            </a:pPr>
            <a:r>
              <a:rPr lang="en-US"/>
              <a:t>When a Taxpayer ceases operations at an EDGE Credit location</a:t>
            </a:r>
          </a:p>
          <a:p>
            <a:pPr lvl="1">
              <a:buFont typeface="Wingdings" panose="05000000000000000000" pitchFamily="2" charset="2"/>
              <a:buChar char="Ø"/>
            </a:pPr>
            <a:r>
              <a:rPr lang="en-US"/>
              <a:t>Effective July 12, 2022 </a:t>
            </a:r>
          </a:p>
          <a:p>
            <a:pPr>
              <a:buFont typeface="Wingdings" panose="05000000000000000000" pitchFamily="2" charset="2"/>
              <a:buChar char="Ø"/>
            </a:pPr>
            <a:endParaRPr lang="en-US"/>
          </a:p>
          <a:p>
            <a:pPr>
              <a:buFont typeface="Wingdings" panose="05000000000000000000" pitchFamily="2" charset="2"/>
              <a:buChar char="Ø"/>
            </a:pPr>
            <a:endParaRPr lang="en-US"/>
          </a:p>
          <a:p>
            <a:pPr marL="457200" lvl="1" indent="0">
              <a:buNone/>
            </a:pPr>
            <a:endParaRPr lang="en-US"/>
          </a:p>
          <a:p>
            <a:pPr marL="0" indent="0">
              <a:buNone/>
            </a:pPr>
            <a:endParaRPr lang="en-US"/>
          </a:p>
          <a:p>
            <a:pPr>
              <a:buFont typeface="Wingdings" panose="05000000000000000000" pitchFamily="2" charset="2"/>
              <a:buChar char="Ø"/>
            </a:pPr>
            <a:endParaRPr lang="en-US"/>
          </a:p>
        </p:txBody>
      </p:sp>
      <p:sp>
        <p:nvSpPr>
          <p:cNvPr id="5" name="Slide Number Placeholder 4">
            <a:extLst>
              <a:ext uri="{FF2B5EF4-FFF2-40B4-BE49-F238E27FC236}">
                <a16:creationId xmlns:a16="http://schemas.microsoft.com/office/drawing/2014/main" id="{858D69BF-8221-654C-88D9-D6864ABF7412}"/>
              </a:ext>
            </a:extLst>
          </p:cNvPr>
          <p:cNvSpPr>
            <a:spLocks noGrp="1"/>
          </p:cNvSpPr>
          <p:nvPr>
            <p:ph type="sldNum" sz="quarter" idx="12"/>
          </p:nvPr>
        </p:nvSpPr>
        <p:spPr/>
        <p:txBody>
          <a:bodyPr/>
          <a:lstStyle/>
          <a:p>
            <a:fld id="{58299760-C039-4184-A38B-B3CC0A342A8F}" type="slidenum">
              <a:rPr lang="en-US" smtClean="0"/>
              <a:t>8</a:t>
            </a:fld>
            <a:endParaRPr lang="en-US"/>
          </a:p>
        </p:txBody>
      </p:sp>
    </p:spTree>
    <p:extLst>
      <p:ext uri="{BB962C8B-B14F-4D97-AF65-F5344CB8AC3E}">
        <p14:creationId xmlns:p14="http://schemas.microsoft.com/office/powerpoint/2010/main" val="3990674938"/>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CE9F8-9381-4DC0-8FA6-E8680B7B7D8C}"/>
              </a:ext>
            </a:extLst>
          </p:cNvPr>
          <p:cNvSpPr>
            <a:spLocks noGrp="1"/>
          </p:cNvSpPr>
          <p:nvPr>
            <p:ph type="title"/>
          </p:nvPr>
        </p:nvSpPr>
        <p:spPr/>
        <p:txBody>
          <a:bodyPr/>
          <a:lstStyle/>
          <a:p>
            <a:r>
              <a:rPr lang="en-US"/>
              <a:t>Rulemaking – Some Regarding Sales Tax</a:t>
            </a:r>
          </a:p>
        </p:txBody>
      </p:sp>
      <p:sp>
        <p:nvSpPr>
          <p:cNvPr id="3" name="Content Placeholder 2">
            <a:extLst>
              <a:ext uri="{FF2B5EF4-FFF2-40B4-BE49-F238E27FC236}">
                <a16:creationId xmlns:a16="http://schemas.microsoft.com/office/drawing/2014/main" id="{5F085017-DB2C-46C9-B1A3-7B29EEB15A1C}"/>
              </a:ext>
            </a:extLst>
          </p:cNvPr>
          <p:cNvSpPr>
            <a:spLocks noGrp="1"/>
          </p:cNvSpPr>
          <p:nvPr>
            <p:ph idx="1"/>
          </p:nvPr>
        </p:nvSpPr>
        <p:spPr/>
        <p:txBody>
          <a:bodyPr>
            <a:normAutofit/>
          </a:bodyPr>
          <a:lstStyle/>
          <a:p>
            <a:pPr>
              <a:buFont typeface="Wingdings" panose="05000000000000000000" pitchFamily="2" charset="2"/>
              <a:buChar char="Ø"/>
            </a:pPr>
            <a:r>
              <a:rPr lang="en-US"/>
              <a:t>86 IAC Part 131 – Leveling the Playing Field for Illinois Retail Act</a:t>
            </a:r>
          </a:p>
          <a:p>
            <a:pPr lvl="1">
              <a:buFont typeface="Wingdings" panose="05000000000000000000" pitchFamily="2" charset="2"/>
              <a:buChar char="Ø"/>
            </a:pPr>
            <a:r>
              <a:rPr lang="en-US"/>
              <a:t>Collection of MPA ROT and Chicago Soft Drink Tax</a:t>
            </a:r>
          </a:p>
          <a:p>
            <a:pPr lvl="1">
              <a:buFont typeface="Wingdings" panose="05000000000000000000" pitchFamily="2" charset="2"/>
              <a:buChar char="Ø"/>
            </a:pPr>
            <a:r>
              <a:rPr lang="en-US"/>
              <a:t>Treatment of certain occasional sales</a:t>
            </a:r>
          </a:p>
          <a:p>
            <a:pPr lvl="1">
              <a:buFont typeface="Wingdings" panose="05000000000000000000" pitchFamily="2" charset="2"/>
              <a:buChar char="Ø"/>
            </a:pPr>
            <a:r>
              <a:rPr lang="en-US"/>
              <a:t>Clarify recordkeeping requirements for marketplace facilitators</a:t>
            </a:r>
          </a:p>
          <a:p>
            <a:pPr lvl="1">
              <a:buFont typeface="Wingdings" panose="05000000000000000000" pitchFamily="2" charset="2"/>
              <a:buChar char="Ø"/>
            </a:pPr>
            <a:r>
              <a:rPr lang="en-US"/>
              <a:t>Effective January 27, 2022</a:t>
            </a:r>
          </a:p>
          <a:p>
            <a:pPr marL="0" indent="0">
              <a:buNone/>
            </a:pPr>
            <a:endParaRPr lang="en-US"/>
          </a:p>
          <a:p>
            <a:pPr>
              <a:buFont typeface="Wingdings" panose="05000000000000000000" pitchFamily="2" charset="2"/>
              <a:buChar char="Ø"/>
            </a:pPr>
            <a:r>
              <a:rPr lang="en-US"/>
              <a:t>89 IAC 130.701 – Certificates of Registration</a:t>
            </a:r>
          </a:p>
          <a:p>
            <a:pPr lvl="1">
              <a:buFont typeface="Wingdings" panose="05000000000000000000" pitchFamily="2" charset="2"/>
              <a:buChar char="Ø"/>
            </a:pPr>
            <a:r>
              <a:rPr lang="en-US"/>
              <a:t>Allows IDOR to post a Notice of Expiration of Certificate of Registration</a:t>
            </a:r>
          </a:p>
          <a:p>
            <a:pPr lvl="1">
              <a:buFont typeface="Wingdings" panose="05000000000000000000" pitchFamily="2" charset="2"/>
              <a:buChar char="Ø"/>
            </a:pPr>
            <a:r>
              <a:rPr lang="en-US"/>
              <a:t>Effective June 7, 2022 </a:t>
            </a:r>
          </a:p>
          <a:p>
            <a:pPr>
              <a:buFont typeface="Wingdings" panose="05000000000000000000" pitchFamily="2" charset="2"/>
              <a:buChar char="Ø"/>
            </a:pPr>
            <a:endParaRPr lang="en-US"/>
          </a:p>
          <a:p>
            <a:pPr>
              <a:buFont typeface="Wingdings" panose="05000000000000000000" pitchFamily="2" charset="2"/>
              <a:buChar char="Ø"/>
            </a:pPr>
            <a:endParaRPr lang="en-US"/>
          </a:p>
          <a:p>
            <a:pPr marL="457200" lvl="1" indent="0">
              <a:buNone/>
            </a:pPr>
            <a:endParaRPr lang="en-US"/>
          </a:p>
          <a:p>
            <a:pPr marL="0" indent="0">
              <a:buNone/>
            </a:pPr>
            <a:endParaRPr lang="en-US"/>
          </a:p>
          <a:p>
            <a:pPr>
              <a:buFont typeface="Wingdings" panose="05000000000000000000" pitchFamily="2" charset="2"/>
              <a:buChar char="Ø"/>
            </a:pPr>
            <a:endParaRPr lang="en-US"/>
          </a:p>
        </p:txBody>
      </p:sp>
      <p:sp>
        <p:nvSpPr>
          <p:cNvPr id="4" name="Slide Number Placeholder 3">
            <a:extLst>
              <a:ext uri="{FF2B5EF4-FFF2-40B4-BE49-F238E27FC236}">
                <a16:creationId xmlns:a16="http://schemas.microsoft.com/office/drawing/2014/main" id="{6E0F992A-5DA4-1940-813E-1BD04EEDDD50}"/>
              </a:ext>
            </a:extLst>
          </p:cNvPr>
          <p:cNvSpPr>
            <a:spLocks noGrp="1"/>
          </p:cNvSpPr>
          <p:nvPr>
            <p:ph type="sldNum" sz="quarter" idx="12"/>
          </p:nvPr>
        </p:nvSpPr>
        <p:spPr/>
        <p:txBody>
          <a:bodyPr/>
          <a:lstStyle/>
          <a:p>
            <a:fld id="{58299760-C039-4184-A38B-B3CC0A342A8F}" type="slidenum">
              <a:rPr lang="en-US" smtClean="0"/>
              <a:t>9</a:t>
            </a:fld>
            <a:endParaRPr lang="en-US"/>
          </a:p>
        </p:txBody>
      </p:sp>
    </p:spTree>
    <p:extLst>
      <p:ext uri="{BB962C8B-B14F-4D97-AF65-F5344CB8AC3E}">
        <p14:creationId xmlns:p14="http://schemas.microsoft.com/office/powerpoint/2010/main" val="3315422115"/>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2.9200.0"/>
  <p:tag name="AS_RELEASE_DATE" val="2021.03.14"/>
  <p:tag name="AS_TITLE" val="Aspose.Slides for .NET 4.0 Client Profile"/>
  <p:tag name="AS_VERSION" val="21.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p r o p e r t i e s   x m l n s = " h t t p : / / w w w . i m a n a g e . c o m / w o r k / x m l s c h e m a " >  
     < d o c u m e n t i d > U S _ A C T I V E ! 1 7 0 8 9 1 0 5 0 . 7 < / d o c u m e n t i d >  
     < s e n d e r i d > D P D O R N E R < / s e n d e r i d >  
     < s e n d e r e m a i l > D D O R N E R @ R E E D S M I T H . C O M < / s e n d e r e m a i l >  
     < l a s t m o d i f i e d > 2 0 2 3 - 0 1 - 2 0 T 1 2 : 2 9 : 0 7 . 0 0 0 0 0 0 0 - 0 6 : 0 0 < / l a s t m o d i f i e d >  
     < d a t a b a s e > U S _ A C T I V E < / d a t a b a s e >  
 < / p r o p e r t i e s > 
</file>

<file path=customXml/itemProps1.xml><?xml version="1.0" encoding="utf-8"?>
<ds:datastoreItem xmlns:ds="http://schemas.openxmlformats.org/officeDocument/2006/customXml" ds:itemID="{A167F5DA-556D-4070-BCCC-951329BFD585}">
  <ds:schemaRefs>
    <ds:schemaRef ds:uri="http://www.imanage.com/work/xmlschema"/>
  </ds:schemaRefs>
</ds:datastoreItem>
</file>

<file path=docProps/app.xml><?xml version="1.0" encoding="utf-8"?>
<Properties xmlns="http://schemas.openxmlformats.org/officeDocument/2006/extended-properties" xmlns:vt="http://schemas.openxmlformats.org/officeDocument/2006/docPropsVTypes">
  <TotalTime>0</TotalTime>
  <Words>1908</Words>
  <Application>Microsoft Macintosh PowerPoint</Application>
  <PresentationFormat>Widescreen</PresentationFormat>
  <Paragraphs>246</Paragraphs>
  <Slides>22</Slides>
  <Notes>22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ＭＳ Ｐゴシック</vt:lpstr>
      <vt:lpstr>Arial</vt:lpstr>
      <vt:lpstr>Arial Narrow</vt:lpstr>
      <vt:lpstr>Calibri</vt:lpstr>
      <vt:lpstr>Calibri Light</vt:lpstr>
      <vt:lpstr>Times New Roman</vt:lpstr>
      <vt:lpstr>Wingdings</vt:lpstr>
      <vt:lpstr>Office Theme</vt:lpstr>
      <vt:lpstr>PowerPoint Presentation</vt:lpstr>
      <vt:lpstr>   </vt:lpstr>
      <vt:lpstr>Disclaimer</vt:lpstr>
      <vt:lpstr>Illinois Fiscal Condition</vt:lpstr>
      <vt:lpstr>Illinois tax collections</vt:lpstr>
      <vt:lpstr>Corporate income tax collections</vt:lpstr>
      <vt:lpstr>Rulemaking - Some Regarding Income Tax</vt:lpstr>
      <vt:lpstr>Rulemaking – Some Regarding Income Tax</vt:lpstr>
      <vt:lpstr>Rulemaking – Some Regarding Sales Tax</vt:lpstr>
      <vt:lpstr>Rulemaking – Some Regarding Sales Tax</vt:lpstr>
      <vt:lpstr>Rulemaking – Some Regarding Sales Tax</vt:lpstr>
      <vt:lpstr>Illinois Court Cases </vt:lpstr>
      <vt:lpstr>Illinois Independent Tax Tribunal Decisions</vt:lpstr>
      <vt:lpstr>Illinois Independent Tax Tribunal Decisions</vt:lpstr>
      <vt:lpstr>Partnership developments</vt:lpstr>
      <vt:lpstr>Partnership developments</vt:lpstr>
      <vt:lpstr>Partnership developments</vt:lpstr>
      <vt:lpstr>Partnership developments</vt:lpstr>
      <vt:lpstr>Common Income Tax Audit Issues</vt:lpstr>
      <vt:lpstr>Common Sales Tax Audit Issues </vt:lpstr>
      <vt:lpstr>Illinois Franchise Tax</vt:lpstr>
      <vt:lpstr>Thank  you… please reach out with questions!</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revision>1</cp:revision>
  <cp:lastPrinted>1601-01-01T00:00:00Z</cp:lastPrinted>
  <dcterms:created xsi:type="dcterms:W3CDTF">1601-01-01T00:00:00Z</dcterms:created>
  <dcterms:modified xsi:type="dcterms:W3CDTF">2023-01-27T19:33:17Z</dcterms:modified>
</cp:coreProperties>
</file>